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9"/>
  </p:notesMasterIdLst>
  <p:sldIdLst>
    <p:sldId id="276" r:id="rId5"/>
    <p:sldId id="277" r:id="rId6"/>
    <p:sldId id="271" r:id="rId7"/>
    <p:sldId id="278" r:id="rId8"/>
    <p:sldId id="279" r:id="rId9"/>
    <p:sldId id="280" r:id="rId10"/>
    <p:sldId id="281" r:id="rId11"/>
    <p:sldId id="282" r:id="rId12"/>
    <p:sldId id="274" r:id="rId13"/>
    <p:sldId id="283" r:id="rId14"/>
    <p:sldId id="284" r:id="rId15"/>
    <p:sldId id="285" r:id="rId16"/>
    <p:sldId id="286" r:id="rId17"/>
    <p:sldId id="287" r:id="rId18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D9EE"/>
    <a:srgbClr val="3E604C"/>
    <a:srgbClr val="1C3B67"/>
    <a:srgbClr val="1C3664"/>
    <a:srgbClr val="173280"/>
    <a:srgbClr val="DEA9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717F86-CC66-1389-34FA-12184F7E3F6C}" v="2" dt="2025-05-29T21:52:36.7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82"/>
    <p:restoredTop sz="94783"/>
  </p:normalViewPr>
  <p:slideViewPr>
    <p:cSldViewPr snapToGrid="0">
      <p:cViewPr varScale="1">
        <p:scale>
          <a:sx n="50" d="100"/>
          <a:sy n="50" d="100"/>
        </p:scale>
        <p:origin x="292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y" userId="S::brandy_conwaymarketinggroup.com#ext#@synergyhealthp.onmicrosoft.com::2f8389c9-557e-40a8-be55-135473d10c60" providerId="AD" clId="Web-{E9717F86-CC66-1389-34FA-12184F7E3F6C}"/>
    <pc:docChg chg="modSld">
      <pc:chgData name="brandy" userId="S::brandy_conwaymarketinggroup.com#ext#@synergyhealthp.onmicrosoft.com::2f8389c9-557e-40a8-be55-135473d10c60" providerId="AD" clId="Web-{E9717F86-CC66-1389-34FA-12184F7E3F6C}" dt="2025-05-29T21:52:36.794" v="1" actId="1076"/>
      <pc:docMkLst>
        <pc:docMk/>
      </pc:docMkLst>
      <pc:sldChg chg="modSp">
        <pc:chgData name="brandy" userId="S::brandy_conwaymarketinggroup.com#ext#@synergyhealthp.onmicrosoft.com::2f8389c9-557e-40a8-be55-135473d10c60" providerId="AD" clId="Web-{E9717F86-CC66-1389-34FA-12184F7E3F6C}" dt="2025-05-29T21:52:36.794" v="1" actId="1076"/>
        <pc:sldMkLst>
          <pc:docMk/>
          <pc:sldMk cId="1476878056" sldId="256"/>
        </pc:sldMkLst>
        <pc:spChg chg="mod">
          <ac:chgData name="brandy" userId="S::brandy_conwaymarketinggroup.com#ext#@synergyhealthp.onmicrosoft.com::2f8389c9-557e-40a8-be55-135473d10c60" providerId="AD" clId="Web-{E9717F86-CC66-1389-34FA-12184F7E3F6C}" dt="2025-05-29T21:52:36.794" v="1" actId="1076"/>
          <ac:spMkLst>
            <pc:docMk/>
            <pc:sldMk cId="1476878056" sldId="256"/>
            <ac:spMk id="15" creationId="{4306FE41-DFB6-E231-8383-CE62697ADAD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F88D5-0072-6347-B39A-94D5227DC6F0}" type="datetimeFigureOut">
              <a:rPr lang="en-US" smtClean="0"/>
              <a:t>8/17/25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623275-10B6-B349-8283-005580E804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866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623275-10B6-B349-8283-005580E804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241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775CB-4454-B25C-AE67-421CD5072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5FD94B-DCD5-A502-8978-CB37ACB112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43A156-CBE7-5142-CBB6-CFAEB09DDD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DF3BB7-BA59-6E0A-8F98-4FE5DEC4C8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623275-10B6-B349-8283-005580E804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637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C6E3A-0433-AC17-F903-C015634B6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CEFDFE-FC4A-3918-BBE4-73F8083F25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E613BB-348C-9320-131B-1E1A312583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C6B24E-3B98-84FD-8399-5A8580B1EB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623275-10B6-B349-8283-005580E804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30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638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71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05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99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427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8/17/25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711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8/17/25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00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83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00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959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8022DE-89C5-1246-B6E0-7960D064AC1E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47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FF7E6-A148-90C9-FFD8-C1C6C4735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DDE3156-DD8F-E693-63FE-7710DB257D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787" t="23708" r="8738" b="-7258"/>
          <a:stretch>
            <a:fillRect/>
          </a:stretch>
        </p:blipFill>
        <p:spPr>
          <a:xfrm>
            <a:off x="0" y="0"/>
            <a:ext cx="13716000" cy="9384189"/>
          </a:xfrm>
          <a:prstGeom prst="rect">
            <a:avLst/>
          </a:prstGeom>
        </p:spPr>
      </p:pic>
      <p:pic>
        <p:nvPicPr>
          <p:cNvPr id="11" name="Picture 10" descr="A blue and white circle&#10;&#10;AI-generated content may be incorrect.">
            <a:extLst>
              <a:ext uri="{FF2B5EF4-FFF2-40B4-BE49-F238E27FC236}">
                <a16:creationId xmlns:a16="http://schemas.microsoft.com/office/drawing/2014/main" id="{D354D143-654E-C1CE-131D-3DC3A98C023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0833"/>
          <a:stretch>
            <a:fillRect/>
          </a:stretch>
        </p:blipFill>
        <p:spPr>
          <a:xfrm>
            <a:off x="0" y="5600700"/>
            <a:ext cx="13716000" cy="81153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4F420F1-D06A-9432-8811-0D674BA21CC1}"/>
              </a:ext>
            </a:extLst>
          </p:cNvPr>
          <p:cNvSpPr txBox="1"/>
          <p:nvPr/>
        </p:nvSpPr>
        <p:spPr>
          <a:xfrm>
            <a:off x="777301" y="8300200"/>
            <a:ext cx="830573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24/7 Expert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Surgical Care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C4D5CC8-879F-EBE1-9241-AE106831E639}"/>
              </a:ext>
            </a:extLst>
          </p:cNvPr>
          <p:cNvSpPr txBox="1"/>
          <p:nvPr/>
        </p:nvSpPr>
        <p:spPr>
          <a:xfrm>
            <a:off x="777301" y="10696433"/>
            <a:ext cx="67373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B5D9EE"/>
                </a:solidFill>
                <a:latin typeface="Montserrat" pitchFamily="2" charset="77"/>
              </a:rPr>
              <a:t>Right here in our community.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A7B1875-BC30-F2AB-596F-41B400706828}"/>
              </a:ext>
            </a:extLst>
          </p:cNvPr>
          <p:cNvGrpSpPr/>
          <p:nvPr/>
        </p:nvGrpSpPr>
        <p:grpSpPr>
          <a:xfrm>
            <a:off x="8785830" y="9771767"/>
            <a:ext cx="4372437" cy="3074001"/>
            <a:chOff x="8863472" y="10361162"/>
            <a:chExt cx="4372437" cy="307400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68BBC5FD-DFDF-17C3-ADA3-8E8E3CFEC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63472" y="12261526"/>
              <a:ext cx="4370786" cy="1173637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B25976C-19E1-BA64-637B-B3CF0E530675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F89C7A-ED39-0012-B7D5-12136483F6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7483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14CF3-88B4-E7DA-0DE7-157DC1B09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9B16C25-06C8-82CD-1CF2-05F25A6AE0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3B50329-3CA1-C484-65C2-746A547E16EF}"/>
              </a:ext>
            </a:extLst>
          </p:cNvPr>
          <p:cNvGrpSpPr/>
          <p:nvPr/>
        </p:nvGrpSpPr>
        <p:grpSpPr>
          <a:xfrm>
            <a:off x="514351" y="635176"/>
            <a:ext cx="3714749" cy="2618543"/>
            <a:chOff x="8882149" y="10361162"/>
            <a:chExt cx="4353760" cy="3068985"/>
          </a:xfrm>
        </p:grpSpPr>
        <p:pic>
          <p:nvPicPr>
            <p:cNvPr id="7" name="Picture 30">
              <a:extLst>
                <a:ext uri="{FF2B5EF4-FFF2-40B4-BE49-F238E27FC236}">
                  <a16:creationId xmlns:a16="http://schemas.microsoft.com/office/drawing/2014/main" id="{9807C62B-3479-0177-769D-01C0386A3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906E374-D0DD-D1AA-5343-89D86BA8D797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867A7A8-5670-26CC-DB64-CF1D54293D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0D7EF45-A14D-9607-3E83-4B9EAF08FA57}"/>
              </a:ext>
            </a:extLst>
          </p:cNvPr>
          <p:cNvSpPr txBox="1"/>
          <p:nvPr/>
        </p:nvSpPr>
        <p:spPr>
          <a:xfrm>
            <a:off x="1114425" y="7863506"/>
            <a:ext cx="10287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692429-4353-7B6D-A618-1DAC20D7E295}"/>
              </a:ext>
            </a:extLst>
          </p:cNvPr>
          <p:cNvSpPr txBox="1"/>
          <p:nvPr/>
        </p:nvSpPr>
        <p:spPr>
          <a:xfrm>
            <a:off x="1114425" y="10503776"/>
            <a:ext cx="118300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Montserrat" pitchFamily="2" charset="77"/>
              </a:rPr>
              <a:t>Synergy surgical team elevating care from day one.</a:t>
            </a:r>
          </a:p>
        </p:txBody>
      </p:sp>
    </p:spTree>
    <p:extLst>
      <p:ext uri="{BB962C8B-B14F-4D97-AF65-F5344CB8AC3E}">
        <p14:creationId xmlns:p14="http://schemas.microsoft.com/office/powerpoint/2010/main" val="2691298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C2472-FD6F-FB40-6511-D30559A0A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2C6618-ECBB-E32E-2A6C-995AE33A56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1B0AA71-7458-8332-F8FD-056DB2DA8B67}"/>
              </a:ext>
            </a:extLst>
          </p:cNvPr>
          <p:cNvGrpSpPr/>
          <p:nvPr/>
        </p:nvGrpSpPr>
        <p:grpSpPr>
          <a:xfrm>
            <a:off x="457202" y="606602"/>
            <a:ext cx="4166094" cy="2936698"/>
            <a:chOff x="8882149" y="10361162"/>
            <a:chExt cx="4353760" cy="3068985"/>
          </a:xfrm>
        </p:grpSpPr>
        <p:pic>
          <p:nvPicPr>
            <p:cNvPr id="7" name="Picture 30">
              <a:extLst>
                <a:ext uri="{FF2B5EF4-FFF2-40B4-BE49-F238E27FC236}">
                  <a16:creationId xmlns:a16="http://schemas.microsoft.com/office/drawing/2014/main" id="{67084588-F1D7-7473-286A-30E2F4BABF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FA74B7C-E84E-9BAB-6F99-8758F2E13D6F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180EBBD-0D31-5831-8E32-33C09D7F8C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43C6827-B32E-CFCA-66AE-398E0B1DE96D}"/>
              </a:ext>
            </a:extLst>
          </p:cNvPr>
          <p:cNvSpPr txBox="1"/>
          <p:nvPr/>
        </p:nvSpPr>
        <p:spPr>
          <a:xfrm>
            <a:off x="973916" y="8817931"/>
            <a:ext cx="10287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718D94-9370-A979-5D8F-7C5CB82863F2}"/>
              </a:ext>
            </a:extLst>
          </p:cNvPr>
          <p:cNvSpPr txBox="1"/>
          <p:nvPr/>
        </p:nvSpPr>
        <p:spPr>
          <a:xfrm>
            <a:off x="973916" y="11175226"/>
            <a:ext cx="9541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Synergy surgical team elevating care from day one.</a:t>
            </a:r>
          </a:p>
        </p:txBody>
      </p:sp>
    </p:spTree>
    <p:extLst>
      <p:ext uri="{BB962C8B-B14F-4D97-AF65-F5344CB8AC3E}">
        <p14:creationId xmlns:p14="http://schemas.microsoft.com/office/powerpoint/2010/main" val="207493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10684B-D350-C597-ACE1-F7403C571B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E6639C-CD67-572C-3FAF-ABE15C2FD3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33CFF2F-0B8F-3F6A-2920-E1F4DD8C5D83}"/>
              </a:ext>
            </a:extLst>
          </p:cNvPr>
          <p:cNvGrpSpPr/>
          <p:nvPr/>
        </p:nvGrpSpPr>
        <p:grpSpPr>
          <a:xfrm>
            <a:off x="457202" y="606602"/>
            <a:ext cx="4166094" cy="2936698"/>
            <a:chOff x="8882149" y="10361162"/>
            <a:chExt cx="4353760" cy="3068985"/>
          </a:xfrm>
        </p:grpSpPr>
        <p:pic>
          <p:nvPicPr>
            <p:cNvPr id="7" name="Picture 30">
              <a:extLst>
                <a:ext uri="{FF2B5EF4-FFF2-40B4-BE49-F238E27FC236}">
                  <a16:creationId xmlns:a16="http://schemas.microsoft.com/office/drawing/2014/main" id="{E657974E-67F6-FEC4-8204-0A54A33B4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86E4ACA-3339-0560-BB63-CB6909E693A2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9CC87EF-041F-585E-11D5-0691A26488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2792D92-F508-F839-C9E9-5781EAA118BC}"/>
              </a:ext>
            </a:extLst>
          </p:cNvPr>
          <p:cNvSpPr txBox="1"/>
          <p:nvPr/>
        </p:nvSpPr>
        <p:spPr>
          <a:xfrm>
            <a:off x="973916" y="8817931"/>
            <a:ext cx="10287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41A563-250D-ACF7-B84E-A6B9A27012DA}"/>
              </a:ext>
            </a:extLst>
          </p:cNvPr>
          <p:cNvSpPr txBox="1"/>
          <p:nvPr/>
        </p:nvSpPr>
        <p:spPr>
          <a:xfrm>
            <a:off x="973916" y="11175226"/>
            <a:ext cx="9541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Synergy surgical team elevating care from day one.</a:t>
            </a:r>
          </a:p>
        </p:txBody>
      </p:sp>
    </p:spTree>
    <p:extLst>
      <p:ext uri="{BB962C8B-B14F-4D97-AF65-F5344CB8AC3E}">
        <p14:creationId xmlns:p14="http://schemas.microsoft.com/office/powerpoint/2010/main" val="2796516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7BCFF-FD97-C789-B5F5-D185EFF225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402F07-39B9-C314-F8FD-CDC2B4538C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452F2D5-9A65-131A-E960-6F46F2E7053E}"/>
              </a:ext>
            </a:extLst>
          </p:cNvPr>
          <p:cNvGrpSpPr/>
          <p:nvPr/>
        </p:nvGrpSpPr>
        <p:grpSpPr>
          <a:xfrm>
            <a:off x="457202" y="606602"/>
            <a:ext cx="4166094" cy="2936698"/>
            <a:chOff x="8882149" y="10361162"/>
            <a:chExt cx="4353760" cy="3068985"/>
          </a:xfrm>
        </p:grpSpPr>
        <p:pic>
          <p:nvPicPr>
            <p:cNvPr id="7" name="Picture 30">
              <a:extLst>
                <a:ext uri="{FF2B5EF4-FFF2-40B4-BE49-F238E27FC236}">
                  <a16:creationId xmlns:a16="http://schemas.microsoft.com/office/drawing/2014/main" id="{03BC6C37-0024-2F79-D764-09AC46692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9F64B82-C93E-514C-5DF5-CBE80BDFCC35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B4F844D-4FA8-6424-4A57-FB432FB473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744C4DF-358E-1CFB-198D-BEC565BB1941}"/>
              </a:ext>
            </a:extLst>
          </p:cNvPr>
          <p:cNvSpPr txBox="1"/>
          <p:nvPr/>
        </p:nvSpPr>
        <p:spPr>
          <a:xfrm>
            <a:off x="973916" y="8817931"/>
            <a:ext cx="10287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9FE12E-5E6F-3899-EF50-ABB1246A634F}"/>
              </a:ext>
            </a:extLst>
          </p:cNvPr>
          <p:cNvSpPr txBox="1"/>
          <p:nvPr/>
        </p:nvSpPr>
        <p:spPr>
          <a:xfrm>
            <a:off x="973916" y="11175226"/>
            <a:ext cx="9541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Synergy surgical team elevating care from day one.</a:t>
            </a:r>
          </a:p>
        </p:txBody>
      </p:sp>
    </p:spTree>
    <p:extLst>
      <p:ext uri="{BB962C8B-B14F-4D97-AF65-F5344CB8AC3E}">
        <p14:creationId xmlns:p14="http://schemas.microsoft.com/office/powerpoint/2010/main" val="2616420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8F386-0753-D232-F708-6D69370D9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2F8103-AAFF-441B-AD3A-0974C6C664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178045B-6656-324B-4D39-6AC4F40BA997}"/>
              </a:ext>
            </a:extLst>
          </p:cNvPr>
          <p:cNvGrpSpPr/>
          <p:nvPr/>
        </p:nvGrpSpPr>
        <p:grpSpPr>
          <a:xfrm>
            <a:off x="457202" y="606602"/>
            <a:ext cx="4166094" cy="2936698"/>
            <a:chOff x="8882149" y="10361162"/>
            <a:chExt cx="4353760" cy="3068985"/>
          </a:xfrm>
        </p:grpSpPr>
        <p:pic>
          <p:nvPicPr>
            <p:cNvPr id="7" name="Picture 30">
              <a:extLst>
                <a:ext uri="{FF2B5EF4-FFF2-40B4-BE49-F238E27FC236}">
                  <a16:creationId xmlns:a16="http://schemas.microsoft.com/office/drawing/2014/main" id="{A2DC5CE0-5801-9AAD-C585-21DD5EC59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27E69BC-1AF7-385F-8CA8-CDFB16C2DE67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0B60761-EB64-C408-FD2A-610D556A7B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5DDBADD-4169-38FA-A15A-BC9BC2FBDDEB}"/>
              </a:ext>
            </a:extLst>
          </p:cNvPr>
          <p:cNvSpPr txBox="1"/>
          <p:nvPr/>
        </p:nvSpPr>
        <p:spPr>
          <a:xfrm>
            <a:off x="973916" y="8817931"/>
            <a:ext cx="10287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AAC3E3-48E2-B2D3-408D-3491DEC7D733}"/>
              </a:ext>
            </a:extLst>
          </p:cNvPr>
          <p:cNvSpPr txBox="1"/>
          <p:nvPr/>
        </p:nvSpPr>
        <p:spPr>
          <a:xfrm>
            <a:off x="973916" y="11175226"/>
            <a:ext cx="9541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Synergy surgical team elevating care from day one.</a:t>
            </a:r>
          </a:p>
        </p:txBody>
      </p:sp>
    </p:spTree>
    <p:extLst>
      <p:ext uri="{BB962C8B-B14F-4D97-AF65-F5344CB8AC3E}">
        <p14:creationId xmlns:p14="http://schemas.microsoft.com/office/powerpoint/2010/main" val="2451391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CB3E0-0935-3728-8E9D-435CFE0A0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9CF7164-CEE3-E862-E247-321DE59526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787" t="23708" r="8738" b="-7258"/>
          <a:stretch>
            <a:fillRect/>
          </a:stretch>
        </p:blipFill>
        <p:spPr>
          <a:xfrm>
            <a:off x="0" y="0"/>
            <a:ext cx="13716000" cy="9384189"/>
          </a:xfrm>
          <a:prstGeom prst="rect">
            <a:avLst/>
          </a:prstGeom>
        </p:spPr>
      </p:pic>
      <p:pic>
        <p:nvPicPr>
          <p:cNvPr id="3" name="Picture 2" descr="A blue and green circle&#10;&#10;AI-generated content may be incorrect.">
            <a:extLst>
              <a:ext uri="{FF2B5EF4-FFF2-40B4-BE49-F238E27FC236}">
                <a16:creationId xmlns:a16="http://schemas.microsoft.com/office/drawing/2014/main" id="{DDE89EFE-F4EC-527A-6D94-EDB0FA18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167"/>
          <a:stretch>
            <a:fillRect/>
          </a:stretch>
        </p:blipFill>
        <p:spPr>
          <a:xfrm>
            <a:off x="0" y="5372100"/>
            <a:ext cx="13716000" cy="83439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1C868FE-1564-3A27-DCE7-87D5C598FD6B}"/>
              </a:ext>
            </a:extLst>
          </p:cNvPr>
          <p:cNvSpPr txBox="1"/>
          <p:nvPr/>
        </p:nvSpPr>
        <p:spPr>
          <a:xfrm>
            <a:off x="777301" y="8300200"/>
            <a:ext cx="830573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24/7 Expert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Surgical Care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7209732-6D34-92D5-5D36-DE45F7375C30}"/>
              </a:ext>
            </a:extLst>
          </p:cNvPr>
          <p:cNvSpPr txBox="1"/>
          <p:nvPr/>
        </p:nvSpPr>
        <p:spPr>
          <a:xfrm>
            <a:off x="777301" y="10696433"/>
            <a:ext cx="67373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B5D9EE"/>
                </a:solidFill>
                <a:latin typeface="Montserrat" pitchFamily="2" charset="77"/>
              </a:rPr>
              <a:t>Right here in our community.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7DD8D7B-228A-DB31-BFD5-D28E643FB911}"/>
              </a:ext>
            </a:extLst>
          </p:cNvPr>
          <p:cNvGrpSpPr/>
          <p:nvPr/>
        </p:nvGrpSpPr>
        <p:grpSpPr>
          <a:xfrm>
            <a:off x="8785830" y="9771767"/>
            <a:ext cx="4372437" cy="3074001"/>
            <a:chOff x="8863472" y="10361162"/>
            <a:chExt cx="4372437" cy="307400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D1F8EA3B-D1E0-B2CF-7D69-6FE649CFFB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63472" y="12261526"/>
              <a:ext cx="4370786" cy="1173637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6311C38-9B68-2F70-A067-9145C1DFA30C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440CE82-8768-0566-48E8-FCC9172DBB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3625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37B2-1108-29FE-4718-EC010D966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729C7D-366B-25C2-FE41-FD93FE9F8F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88A7C4-16FC-0806-A0F5-7B3D6367D8E4}"/>
              </a:ext>
            </a:extLst>
          </p:cNvPr>
          <p:cNvSpPr txBox="1"/>
          <p:nvPr/>
        </p:nvSpPr>
        <p:spPr>
          <a:xfrm>
            <a:off x="-2" y="2999850"/>
            <a:ext cx="1371600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000" dirty="0">
                <a:solidFill>
                  <a:srgbClr val="B5D9EE"/>
                </a:solidFill>
                <a:latin typeface="Montserrat" pitchFamily="2" charset="77"/>
              </a:rPr>
              <a:t>Expert surgical team now at </a:t>
            </a:r>
            <a:br>
              <a:rPr lang="en-US" sz="5000" dirty="0">
                <a:solidFill>
                  <a:schemeClr val="bg1"/>
                </a:solidFill>
                <a:latin typeface="Montserrat" pitchFamily="2" charset="77"/>
              </a:rPr>
            </a:br>
            <a:r>
              <a:rPr lang="en-US" sz="5000" dirty="0">
                <a:solidFill>
                  <a:srgbClr val="FF0000"/>
                </a:solidFill>
                <a:latin typeface="Montserrat" pitchFamily="2" charset="77"/>
              </a:rPr>
              <a:t>[Hospital Name]</a:t>
            </a:r>
            <a:r>
              <a:rPr lang="en-US" sz="5000" dirty="0">
                <a:solidFill>
                  <a:srgbClr val="B5D9EE"/>
                </a:solidFill>
                <a:latin typeface="Montserrat" pitchFamily="2" charset="77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F3D047-9B66-4F74-4869-2590EBE92861}"/>
              </a:ext>
            </a:extLst>
          </p:cNvPr>
          <p:cNvSpPr txBox="1"/>
          <p:nvPr/>
        </p:nvSpPr>
        <p:spPr>
          <a:xfrm>
            <a:off x="0" y="599193"/>
            <a:ext cx="13715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500" b="1" dirty="0">
                <a:solidFill>
                  <a:schemeClr val="bg1"/>
                </a:solidFill>
                <a:latin typeface="Montserrat SemiBold" pitchFamily="2" charset="77"/>
              </a:rPr>
              <a:t>New Faces, Same Commitment to Care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5C998DE-C07A-CC0C-3E2F-CC09DE357E72}"/>
              </a:ext>
            </a:extLst>
          </p:cNvPr>
          <p:cNvGrpSpPr/>
          <p:nvPr/>
        </p:nvGrpSpPr>
        <p:grpSpPr>
          <a:xfrm>
            <a:off x="511547" y="10582013"/>
            <a:ext cx="3765077" cy="2654020"/>
            <a:chOff x="8882149" y="10361162"/>
            <a:chExt cx="4353760" cy="3068985"/>
          </a:xfrm>
        </p:grpSpPr>
        <p:pic>
          <p:nvPicPr>
            <p:cNvPr id="20" name="Picture 30">
              <a:extLst>
                <a:ext uri="{FF2B5EF4-FFF2-40B4-BE49-F238E27FC236}">
                  <a16:creationId xmlns:a16="http://schemas.microsoft.com/office/drawing/2014/main" id="{3FB10139-C9A7-309F-2C53-ADB896BA29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7A0F6E3-632B-1CA7-5918-57E69F91268C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330433D-32FB-85D1-2374-3F68DAC6BE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9620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80905-4AD1-EB62-9B7F-29D7E8BFC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39C83D-C275-F190-580D-CAD5166640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EEDA374-634D-4E3B-5A2D-CCED6EDDA9AD}"/>
              </a:ext>
            </a:extLst>
          </p:cNvPr>
          <p:cNvSpPr txBox="1"/>
          <p:nvPr/>
        </p:nvSpPr>
        <p:spPr>
          <a:xfrm>
            <a:off x="-2" y="2999850"/>
            <a:ext cx="1371600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000" dirty="0">
                <a:solidFill>
                  <a:srgbClr val="B5D9EE"/>
                </a:solidFill>
                <a:latin typeface="Montserrat" pitchFamily="2" charset="77"/>
              </a:rPr>
              <a:t>Expert surgical team now at </a:t>
            </a:r>
            <a:br>
              <a:rPr lang="en-US" sz="5000" dirty="0">
                <a:solidFill>
                  <a:schemeClr val="bg1"/>
                </a:solidFill>
                <a:latin typeface="Montserrat" pitchFamily="2" charset="77"/>
              </a:rPr>
            </a:br>
            <a:r>
              <a:rPr lang="en-US" sz="5000" dirty="0">
                <a:solidFill>
                  <a:srgbClr val="FF0000"/>
                </a:solidFill>
                <a:latin typeface="Montserrat" pitchFamily="2" charset="77"/>
              </a:rPr>
              <a:t>[Hospital Name]</a:t>
            </a:r>
            <a:r>
              <a:rPr lang="en-US" sz="5000" dirty="0">
                <a:solidFill>
                  <a:srgbClr val="B5D9EE"/>
                </a:solidFill>
                <a:latin typeface="Montserrat" pitchFamily="2" charset="77"/>
              </a:rPr>
              <a:t>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5577667-222A-7DDD-B430-7375B99D7A91}"/>
              </a:ext>
            </a:extLst>
          </p:cNvPr>
          <p:cNvGrpSpPr/>
          <p:nvPr/>
        </p:nvGrpSpPr>
        <p:grpSpPr>
          <a:xfrm>
            <a:off x="511547" y="10582013"/>
            <a:ext cx="3765077" cy="2654020"/>
            <a:chOff x="8882149" y="10361162"/>
            <a:chExt cx="4353760" cy="3068985"/>
          </a:xfrm>
        </p:grpSpPr>
        <p:pic>
          <p:nvPicPr>
            <p:cNvPr id="20" name="Picture 30">
              <a:extLst>
                <a:ext uri="{FF2B5EF4-FFF2-40B4-BE49-F238E27FC236}">
                  <a16:creationId xmlns:a16="http://schemas.microsoft.com/office/drawing/2014/main" id="{F0A165E9-FAA9-4E69-012A-DCF9C2A22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FED3D1C-796D-4631-BF15-20A4C536B53D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B08A1F7-5623-5933-A888-5B861CD0B9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EAFB3FF-323B-69AE-C379-3F24D0B8F1A2}"/>
              </a:ext>
            </a:extLst>
          </p:cNvPr>
          <p:cNvSpPr txBox="1"/>
          <p:nvPr/>
        </p:nvSpPr>
        <p:spPr>
          <a:xfrm>
            <a:off x="0" y="599193"/>
            <a:ext cx="13715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500" b="1" dirty="0">
                <a:solidFill>
                  <a:schemeClr val="bg1"/>
                </a:solidFill>
                <a:latin typeface="Montserrat SemiBold" pitchFamily="2" charset="77"/>
              </a:rPr>
              <a:t>New Faces, Same Commitment to Care</a:t>
            </a:r>
          </a:p>
        </p:txBody>
      </p:sp>
    </p:spTree>
    <p:extLst>
      <p:ext uri="{BB962C8B-B14F-4D97-AF65-F5344CB8AC3E}">
        <p14:creationId xmlns:p14="http://schemas.microsoft.com/office/powerpoint/2010/main" val="3437377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CF4B4-E08E-741A-8A56-85BC94AB3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EF9F7D-BBEA-E072-43B7-8E1F2B1B05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22504E-1004-876B-C8C2-4C498BD21CC3}"/>
              </a:ext>
            </a:extLst>
          </p:cNvPr>
          <p:cNvSpPr txBox="1"/>
          <p:nvPr/>
        </p:nvSpPr>
        <p:spPr>
          <a:xfrm>
            <a:off x="2743199" y="644009"/>
            <a:ext cx="1037272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No Travel. No Wait. </a:t>
            </a:r>
          </a:p>
          <a:p>
            <a:pPr algn="r"/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Just Expert Care.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63BA87-BE85-38DD-1261-53D761F408ED}"/>
              </a:ext>
            </a:extLst>
          </p:cNvPr>
          <p:cNvSpPr txBox="1"/>
          <p:nvPr/>
        </p:nvSpPr>
        <p:spPr>
          <a:xfrm>
            <a:off x="7772400" y="3115211"/>
            <a:ext cx="5343524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5000" dirty="0">
                <a:solidFill>
                  <a:srgbClr val="B5D9EE"/>
                </a:solidFill>
                <a:latin typeface="Montserrat" pitchFamily="2" charset="77"/>
              </a:rPr>
              <a:t>Expert surgical services, close to home.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0BE556-F862-453A-66ED-7D25AA60E0F7}"/>
              </a:ext>
            </a:extLst>
          </p:cNvPr>
          <p:cNvGrpSpPr/>
          <p:nvPr/>
        </p:nvGrpSpPr>
        <p:grpSpPr>
          <a:xfrm>
            <a:off x="9350847" y="10600789"/>
            <a:ext cx="3765077" cy="2654020"/>
            <a:chOff x="8882149" y="10361162"/>
            <a:chExt cx="4353760" cy="3068985"/>
          </a:xfrm>
        </p:grpSpPr>
        <p:pic>
          <p:nvPicPr>
            <p:cNvPr id="15" name="Picture 30">
              <a:extLst>
                <a:ext uri="{FF2B5EF4-FFF2-40B4-BE49-F238E27FC236}">
                  <a16:creationId xmlns:a16="http://schemas.microsoft.com/office/drawing/2014/main" id="{C3F78E7C-9909-88AE-B3F3-2366B0E35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84DB7C-BB13-E384-6097-881A517962CE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1E22895-CE0D-4598-180B-76A23EB8ED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9975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BCC34-AF6A-80E1-218A-CC45BDE31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1AD142-AD1D-F1A5-B48B-FCE53DC347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1B8AD6-CDB8-DCDB-5E6D-D85E74AAB518}"/>
              </a:ext>
            </a:extLst>
          </p:cNvPr>
          <p:cNvSpPr txBox="1"/>
          <p:nvPr/>
        </p:nvSpPr>
        <p:spPr>
          <a:xfrm>
            <a:off x="2743199" y="644009"/>
            <a:ext cx="1037272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No Travel. No Wait. </a:t>
            </a:r>
          </a:p>
          <a:p>
            <a:pPr algn="r"/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Just Expert Care.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495576-E8B7-6561-6D14-7B0E2DFDC7D9}"/>
              </a:ext>
            </a:extLst>
          </p:cNvPr>
          <p:cNvSpPr txBox="1"/>
          <p:nvPr/>
        </p:nvSpPr>
        <p:spPr>
          <a:xfrm>
            <a:off x="7772400" y="3115211"/>
            <a:ext cx="5343524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5000" dirty="0">
                <a:solidFill>
                  <a:srgbClr val="B5D9EE"/>
                </a:solidFill>
                <a:latin typeface="Montserrat" pitchFamily="2" charset="77"/>
              </a:rPr>
              <a:t>Expert surgical services, close to home.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D5A6880-5646-A1B6-F902-E1749D50F6B1}"/>
              </a:ext>
            </a:extLst>
          </p:cNvPr>
          <p:cNvGrpSpPr/>
          <p:nvPr/>
        </p:nvGrpSpPr>
        <p:grpSpPr>
          <a:xfrm>
            <a:off x="9366862" y="10600791"/>
            <a:ext cx="3749062" cy="2649719"/>
            <a:chOff x="8900668" y="10361162"/>
            <a:chExt cx="4335241" cy="3064011"/>
          </a:xfrm>
        </p:grpSpPr>
        <p:pic>
          <p:nvPicPr>
            <p:cNvPr id="15" name="Picture 30">
              <a:extLst>
                <a:ext uri="{FF2B5EF4-FFF2-40B4-BE49-F238E27FC236}">
                  <a16:creationId xmlns:a16="http://schemas.microsoft.com/office/drawing/2014/main" id="{F4635E4F-A50D-EA2F-938A-EC5F128170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8900668" y="12271513"/>
              <a:ext cx="4296391" cy="1153660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C334EBD-D77C-9F67-F0BA-7AEBEB19F8C7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7DC5190-7E51-737A-4D51-83F32AC26B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8436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FF6429-2384-CB1F-42A3-FD6AB4133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1F2981-4DD7-F704-CB60-502EEEDE52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1D9774B-8647-7E4E-B8B3-54FE224BFF58}"/>
              </a:ext>
            </a:extLst>
          </p:cNvPr>
          <p:cNvSpPr txBox="1"/>
          <p:nvPr/>
        </p:nvSpPr>
        <p:spPr>
          <a:xfrm>
            <a:off x="6309962" y="7723917"/>
            <a:ext cx="665084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6000" b="1" dirty="0">
                <a:solidFill>
                  <a:schemeClr val="bg1"/>
                </a:solidFill>
                <a:latin typeface="Montserrat SemiBold" pitchFamily="2" charset="77"/>
              </a:rPr>
              <a:t>Empowering Providers, Enhancing Care</a:t>
            </a:r>
            <a:endParaRPr lang="en-US" sz="6000" b="1" dirty="0">
              <a:solidFill>
                <a:schemeClr val="bg1"/>
              </a:solidFill>
              <a:latin typeface="Montserrat SemiBold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A4EA0D-9B8B-EE9E-2BE7-6476C5757F1D}"/>
              </a:ext>
            </a:extLst>
          </p:cNvPr>
          <p:cNvSpPr txBox="1"/>
          <p:nvPr/>
        </p:nvSpPr>
        <p:spPr>
          <a:xfrm>
            <a:off x="4763357" y="10706819"/>
            <a:ext cx="825260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500" dirty="0">
                <a:solidFill>
                  <a:srgbClr val="B5D9EE"/>
                </a:solidFill>
                <a:latin typeface="Montserrat" pitchFamily="2" charset="77"/>
              </a:rPr>
              <a:t>Our Synergy partnership supports staff and ensures seamless surgical care.</a:t>
            </a:r>
            <a:endParaRPr lang="en-US" sz="4500" dirty="0">
              <a:solidFill>
                <a:srgbClr val="B5D9EE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6E430E-96AC-889D-C040-06CFF29ADC08}"/>
              </a:ext>
            </a:extLst>
          </p:cNvPr>
          <p:cNvGrpSpPr/>
          <p:nvPr/>
        </p:nvGrpSpPr>
        <p:grpSpPr>
          <a:xfrm>
            <a:off x="8972551" y="663751"/>
            <a:ext cx="4111228" cy="2898023"/>
            <a:chOff x="8882149" y="10361162"/>
            <a:chExt cx="4353760" cy="3068985"/>
          </a:xfrm>
        </p:grpSpPr>
        <p:pic>
          <p:nvPicPr>
            <p:cNvPr id="4" name="Picture 30">
              <a:extLst>
                <a:ext uri="{FF2B5EF4-FFF2-40B4-BE49-F238E27FC236}">
                  <a16:creationId xmlns:a16="http://schemas.microsoft.com/office/drawing/2014/main" id="{FF39CEB9-7CC1-6E34-A5AF-901ED9798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E62E41D-534C-D869-9E82-E6949372EC95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90141C5-0E51-DB11-EFD0-9B790332BD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6233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F2B6D-60FE-110A-763A-F0EA97880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469753-CBC9-6634-821D-3CDB7F73A4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3D46BB-B919-6B35-A90C-C7EA0E5BE2CD}"/>
              </a:ext>
            </a:extLst>
          </p:cNvPr>
          <p:cNvSpPr txBox="1"/>
          <p:nvPr/>
        </p:nvSpPr>
        <p:spPr>
          <a:xfrm>
            <a:off x="6309962" y="7723917"/>
            <a:ext cx="665084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6000" b="1" dirty="0">
                <a:solidFill>
                  <a:schemeClr val="bg1"/>
                </a:solidFill>
                <a:latin typeface="Montserrat SemiBold" pitchFamily="2" charset="77"/>
              </a:rPr>
              <a:t>Empowering Providers, Enhancing Care</a:t>
            </a:r>
            <a:endParaRPr lang="en-US" sz="6000" b="1" dirty="0">
              <a:solidFill>
                <a:schemeClr val="bg1"/>
              </a:solidFill>
              <a:latin typeface="Montserrat SemiBold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A63D0C-27DE-3478-592B-D16F0A10B12F}"/>
              </a:ext>
            </a:extLst>
          </p:cNvPr>
          <p:cNvSpPr txBox="1"/>
          <p:nvPr/>
        </p:nvSpPr>
        <p:spPr>
          <a:xfrm>
            <a:off x="4763357" y="10706819"/>
            <a:ext cx="825260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500" dirty="0">
                <a:solidFill>
                  <a:srgbClr val="B5D9EE"/>
                </a:solidFill>
                <a:latin typeface="Montserrat" pitchFamily="2" charset="77"/>
              </a:rPr>
              <a:t>Our Synergy partnership supports staff and ensures seamless surgical care.</a:t>
            </a:r>
            <a:endParaRPr lang="en-US" sz="4500" dirty="0">
              <a:solidFill>
                <a:srgbClr val="B5D9EE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6EA9BCD-B718-E454-5E10-2026E9C0BEB7}"/>
              </a:ext>
            </a:extLst>
          </p:cNvPr>
          <p:cNvGrpSpPr/>
          <p:nvPr/>
        </p:nvGrpSpPr>
        <p:grpSpPr>
          <a:xfrm>
            <a:off x="8972551" y="663751"/>
            <a:ext cx="4111228" cy="2898023"/>
            <a:chOff x="8882149" y="10361162"/>
            <a:chExt cx="4353760" cy="3068985"/>
          </a:xfrm>
        </p:grpSpPr>
        <p:pic>
          <p:nvPicPr>
            <p:cNvPr id="4" name="Picture 30">
              <a:extLst>
                <a:ext uri="{FF2B5EF4-FFF2-40B4-BE49-F238E27FC236}">
                  <a16:creationId xmlns:a16="http://schemas.microsoft.com/office/drawing/2014/main" id="{691AE54B-5F78-6D4D-B8CC-9C2BDFE03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CDF3ACD-7CBE-A214-A9DD-0EB37D44B3E7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3CF09F9-BB19-57BC-F86F-5EEF34F616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965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5169D-7C24-674D-489E-26FA409CC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C8882B-19B3-4AD2-DBE8-C151CD60C8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78BC81E-5BDA-4845-188B-6B117C6C5A66}"/>
              </a:ext>
            </a:extLst>
          </p:cNvPr>
          <p:cNvGrpSpPr/>
          <p:nvPr/>
        </p:nvGrpSpPr>
        <p:grpSpPr>
          <a:xfrm>
            <a:off x="514351" y="635176"/>
            <a:ext cx="3714749" cy="2618543"/>
            <a:chOff x="8882149" y="10361162"/>
            <a:chExt cx="4353760" cy="3068985"/>
          </a:xfrm>
        </p:grpSpPr>
        <p:pic>
          <p:nvPicPr>
            <p:cNvPr id="7" name="Picture 30">
              <a:extLst>
                <a:ext uri="{FF2B5EF4-FFF2-40B4-BE49-F238E27FC236}">
                  <a16:creationId xmlns:a16="http://schemas.microsoft.com/office/drawing/2014/main" id="{0A6003A9-37A6-48B1-0885-B054B65309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00A04C4-6152-24B9-2D8B-CD8C746D506F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77F68D3-13EF-F490-50B3-A25B50A4A3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429AB85-4549-D931-9D31-72A34976250D}"/>
              </a:ext>
            </a:extLst>
          </p:cNvPr>
          <p:cNvSpPr txBox="1"/>
          <p:nvPr/>
        </p:nvSpPr>
        <p:spPr>
          <a:xfrm>
            <a:off x="1114425" y="7863506"/>
            <a:ext cx="10287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3826C8-792F-4438-3BD7-25437AB3E5E2}"/>
              </a:ext>
            </a:extLst>
          </p:cNvPr>
          <p:cNvSpPr txBox="1"/>
          <p:nvPr/>
        </p:nvSpPr>
        <p:spPr>
          <a:xfrm>
            <a:off x="1114425" y="10503776"/>
            <a:ext cx="118300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Montserrat" pitchFamily="2" charset="77"/>
              </a:rPr>
              <a:t>Synergy surgical team elevating care from day one.</a:t>
            </a:r>
          </a:p>
        </p:txBody>
      </p:sp>
    </p:spTree>
    <p:extLst>
      <p:ext uri="{BB962C8B-B14F-4D97-AF65-F5344CB8AC3E}">
        <p14:creationId xmlns:p14="http://schemas.microsoft.com/office/powerpoint/2010/main" val="4135440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AEC9E7-7D95-4698-8AB5-C541435B04F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B3B58A-A261-434F-A346-58AE09380B44}">
  <ds:schemaRefs>
    <ds:schemaRef ds:uri="http://schemas.microsoft.com/office/2006/metadata/properties"/>
    <ds:schemaRef ds:uri="http://schemas.microsoft.com/office/infopath/2007/PartnerControls"/>
    <ds:schemaRef ds:uri="5a347dbb-0562-4823-b25c-a4634986f0c1"/>
    <ds:schemaRef ds:uri="4e3cd7ac-3d4a-4129-8394-0e3f6c56590b"/>
  </ds:schemaRefs>
</ds:datastoreItem>
</file>

<file path=customXml/itemProps3.xml><?xml version="1.0" encoding="utf-8"?>
<ds:datastoreItem xmlns:ds="http://schemas.openxmlformats.org/officeDocument/2006/customXml" ds:itemID="{3A6E64D3-0842-46B0-B138-27DC826D8C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347dbb-0562-4823-b25c-a4634986f0c1"/>
    <ds:schemaRef ds:uri="4e3cd7ac-3d4a-4129-8394-0e3f6c5659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1796</TotalTime>
  <Words>229</Words>
  <Application>Microsoft Macintosh PowerPoint</Application>
  <PresentationFormat>Custom</PresentationFormat>
  <Paragraphs>33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Aptos Display</vt:lpstr>
      <vt:lpstr>Arial</vt:lpstr>
      <vt:lpstr>Montserrat</vt:lpstr>
      <vt:lpstr>Montserrat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Hiren Patel</dc:creator>
  <cp:lastModifiedBy>Brandy Riley</cp:lastModifiedBy>
  <cp:revision>64</cp:revision>
  <dcterms:created xsi:type="dcterms:W3CDTF">2025-05-23T09:27:15Z</dcterms:created>
  <dcterms:modified xsi:type="dcterms:W3CDTF">2025-08-17T05:27:36Z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  <property fmtid="{D5CDD505-2E9C-101B-9397-08002B2CF9AE}" pid="3" name="MediaServiceImageTags">
    <vt:lpwstr/>
  </property>
</Properties>
</file>