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8"/>
  </p:notesMasterIdLst>
  <p:sldIdLst>
    <p:sldId id="268" r:id="rId5"/>
    <p:sldId id="269" r:id="rId6"/>
    <p:sldId id="270" r:id="rId7"/>
  </p:sldIdLst>
  <p:sldSz cx="9134475" cy="12179300" type="ledg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604C"/>
    <a:srgbClr val="C0D8E2"/>
    <a:srgbClr val="8BA98F"/>
    <a:srgbClr val="0B2874"/>
    <a:srgbClr val="1C3664"/>
    <a:srgbClr val="DEA952"/>
    <a:srgbClr val="01052B"/>
    <a:srgbClr val="1437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22"/>
    <p:restoredTop sz="94864"/>
  </p:normalViewPr>
  <p:slideViewPr>
    <p:cSldViewPr snapToGrid="0">
      <p:cViewPr varScale="1">
        <p:scale>
          <a:sx n="57" d="100"/>
          <a:sy n="57" d="100"/>
        </p:scale>
        <p:origin x="36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F848B-8584-B84D-83E1-5C017AD98BD6}" type="datetimeFigureOut">
              <a:rPr lang="en-US" smtClean="0"/>
              <a:t>8/17/25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26F71-1C8E-4A43-83A1-057EF601E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661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1pPr>
    <a:lvl2pPr marL="380573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2pPr>
    <a:lvl3pPr marL="761147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3pPr>
    <a:lvl4pPr marL="1141720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4pPr>
    <a:lvl5pPr marL="1522293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5pPr>
    <a:lvl6pPr marL="1902866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6pPr>
    <a:lvl7pPr marL="2283440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7pPr>
    <a:lvl8pPr marL="2664013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8pPr>
    <a:lvl9pPr marL="3044586" algn="l" defTabSz="761147" rtl="0" eaLnBrk="1" latinLnBrk="0" hangingPunct="1">
      <a:defRPr sz="9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086" y="1993233"/>
            <a:ext cx="7764304" cy="4240201"/>
          </a:xfrm>
        </p:spPr>
        <p:txBody>
          <a:bodyPr anchor="b"/>
          <a:lstStyle>
            <a:lvl1pPr algn="ctr">
              <a:defRPr sz="599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1810" y="6396953"/>
            <a:ext cx="6850856" cy="2940511"/>
          </a:xfrm>
        </p:spPr>
        <p:txBody>
          <a:bodyPr/>
          <a:lstStyle>
            <a:lvl1pPr marL="0" indent="0" algn="ctr">
              <a:buNone/>
              <a:defRPr sz="2398"/>
            </a:lvl1pPr>
            <a:lvl2pPr marL="456743" indent="0" algn="ctr">
              <a:buNone/>
              <a:defRPr sz="1998"/>
            </a:lvl2pPr>
            <a:lvl3pPr marL="913486" indent="0" algn="ctr">
              <a:buNone/>
              <a:defRPr sz="1798"/>
            </a:lvl3pPr>
            <a:lvl4pPr marL="1370228" indent="0" algn="ctr">
              <a:buNone/>
              <a:defRPr sz="1598"/>
            </a:lvl4pPr>
            <a:lvl5pPr marL="1826971" indent="0" algn="ctr">
              <a:buNone/>
              <a:defRPr sz="1598"/>
            </a:lvl5pPr>
            <a:lvl6pPr marL="2283714" indent="0" algn="ctr">
              <a:buNone/>
              <a:defRPr sz="1598"/>
            </a:lvl6pPr>
            <a:lvl7pPr marL="2740457" indent="0" algn="ctr">
              <a:buNone/>
              <a:defRPr sz="1598"/>
            </a:lvl7pPr>
            <a:lvl8pPr marL="3197200" indent="0" algn="ctr">
              <a:buNone/>
              <a:defRPr sz="1598"/>
            </a:lvl8pPr>
            <a:lvl9pPr marL="3653942" indent="0" algn="ctr">
              <a:buNone/>
              <a:defRPr sz="1598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726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868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6859" y="648435"/>
            <a:ext cx="1969621" cy="1032139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7995" y="648435"/>
            <a:ext cx="5794683" cy="1032139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226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241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238" y="3036371"/>
            <a:ext cx="7878485" cy="5066250"/>
          </a:xfrm>
        </p:spPr>
        <p:txBody>
          <a:bodyPr anchor="b"/>
          <a:lstStyle>
            <a:lvl1pPr>
              <a:defRPr sz="599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238" y="8150549"/>
            <a:ext cx="7878485" cy="2664221"/>
          </a:xfrm>
        </p:spPr>
        <p:txBody>
          <a:bodyPr/>
          <a:lstStyle>
            <a:lvl1pPr marL="0" indent="0">
              <a:buNone/>
              <a:defRPr sz="2398">
                <a:solidFill>
                  <a:schemeClr val="tx1">
                    <a:tint val="82000"/>
                  </a:schemeClr>
                </a:solidFill>
              </a:defRPr>
            </a:lvl1pPr>
            <a:lvl2pPr marL="456743" indent="0">
              <a:buNone/>
              <a:defRPr sz="1998">
                <a:solidFill>
                  <a:schemeClr val="tx1">
                    <a:tint val="82000"/>
                  </a:schemeClr>
                </a:solidFill>
              </a:defRPr>
            </a:lvl2pPr>
            <a:lvl3pPr marL="913486" indent="0">
              <a:buNone/>
              <a:defRPr sz="1798">
                <a:solidFill>
                  <a:schemeClr val="tx1">
                    <a:tint val="82000"/>
                  </a:schemeClr>
                </a:solidFill>
              </a:defRPr>
            </a:lvl3pPr>
            <a:lvl4pPr marL="1370228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4pPr>
            <a:lvl5pPr marL="1826971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5pPr>
            <a:lvl6pPr marL="2283714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6pPr>
            <a:lvl7pPr marL="2740457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7pPr>
            <a:lvl8pPr marL="3197200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8pPr>
            <a:lvl9pPr marL="3653942" indent="0">
              <a:buNone/>
              <a:defRPr sz="1598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342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995" y="3242175"/>
            <a:ext cx="3882152" cy="772765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4328" y="3242175"/>
            <a:ext cx="3882152" cy="772765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818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185" y="648437"/>
            <a:ext cx="7878485" cy="23541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186" y="2985621"/>
            <a:ext cx="3864310" cy="1463207"/>
          </a:xfrm>
        </p:spPr>
        <p:txBody>
          <a:bodyPr anchor="b"/>
          <a:lstStyle>
            <a:lvl1pPr marL="0" indent="0">
              <a:buNone/>
              <a:defRPr sz="2398" b="1"/>
            </a:lvl1pPr>
            <a:lvl2pPr marL="456743" indent="0">
              <a:buNone/>
              <a:defRPr sz="1998" b="1"/>
            </a:lvl2pPr>
            <a:lvl3pPr marL="913486" indent="0">
              <a:buNone/>
              <a:defRPr sz="1798" b="1"/>
            </a:lvl3pPr>
            <a:lvl4pPr marL="1370228" indent="0">
              <a:buNone/>
              <a:defRPr sz="1598" b="1"/>
            </a:lvl4pPr>
            <a:lvl5pPr marL="1826971" indent="0">
              <a:buNone/>
              <a:defRPr sz="1598" b="1"/>
            </a:lvl5pPr>
            <a:lvl6pPr marL="2283714" indent="0">
              <a:buNone/>
              <a:defRPr sz="1598" b="1"/>
            </a:lvl6pPr>
            <a:lvl7pPr marL="2740457" indent="0">
              <a:buNone/>
              <a:defRPr sz="1598" b="1"/>
            </a:lvl7pPr>
            <a:lvl8pPr marL="3197200" indent="0">
              <a:buNone/>
              <a:defRPr sz="1598" b="1"/>
            </a:lvl8pPr>
            <a:lvl9pPr marL="3653942" indent="0">
              <a:buNone/>
              <a:defRPr sz="1598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186" y="4448828"/>
            <a:ext cx="3864310" cy="654355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4328" y="2985621"/>
            <a:ext cx="3883342" cy="1463207"/>
          </a:xfrm>
        </p:spPr>
        <p:txBody>
          <a:bodyPr anchor="b"/>
          <a:lstStyle>
            <a:lvl1pPr marL="0" indent="0">
              <a:buNone/>
              <a:defRPr sz="2398" b="1"/>
            </a:lvl1pPr>
            <a:lvl2pPr marL="456743" indent="0">
              <a:buNone/>
              <a:defRPr sz="1998" b="1"/>
            </a:lvl2pPr>
            <a:lvl3pPr marL="913486" indent="0">
              <a:buNone/>
              <a:defRPr sz="1798" b="1"/>
            </a:lvl3pPr>
            <a:lvl4pPr marL="1370228" indent="0">
              <a:buNone/>
              <a:defRPr sz="1598" b="1"/>
            </a:lvl4pPr>
            <a:lvl5pPr marL="1826971" indent="0">
              <a:buNone/>
              <a:defRPr sz="1598" b="1"/>
            </a:lvl5pPr>
            <a:lvl6pPr marL="2283714" indent="0">
              <a:buNone/>
              <a:defRPr sz="1598" b="1"/>
            </a:lvl6pPr>
            <a:lvl7pPr marL="2740457" indent="0">
              <a:buNone/>
              <a:defRPr sz="1598" b="1"/>
            </a:lvl7pPr>
            <a:lvl8pPr marL="3197200" indent="0">
              <a:buNone/>
              <a:defRPr sz="1598" b="1"/>
            </a:lvl8pPr>
            <a:lvl9pPr marL="3653942" indent="0">
              <a:buNone/>
              <a:defRPr sz="1598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4328" y="4448828"/>
            <a:ext cx="3883342" cy="654355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509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03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44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185" y="811953"/>
            <a:ext cx="2946106" cy="2841837"/>
          </a:xfrm>
        </p:spPr>
        <p:txBody>
          <a:bodyPr anchor="b"/>
          <a:lstStyle>
            <a:lvl1pPr>
              <a:defRPr sz="319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3342" y="1753596"/>
            <a:ext cx="4624328" cy="8655197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8"/>
            </a:lvl3pPr>
            <a:lvl4pPr>
              <a:defRPr sz="1998"/>
            </a:lvl4pPr>
            <a:lvl5pPr>
              <a:defRPr sz="1998"/>
            </a:lvl5pPr>
            <a:lvl6pPr>
              <a:defRPr sz="1998"/>
            </a:lvl6pPr>
            <a:lvl7pPr>
              <a:defRPr sz="1998"/>
            </a:lvl7pPr>
            <a:lvl8pPr>
              <a:defRPr sz="1998"/>
            </a:lvl8pPr>
            <a:lvl9pPr>
              <a:defRPr sz="1998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185" y="3653790"/>
            <a:ext cx="2946106" cy="6769098"/>
          </a:xfrm>
        </p:spPr>
        <p:txBody>
          <a:bodyPr/>
          <a:lstStyle>
            <a:lvl1pPr marL="0" indent="0">
              <a:buNone/>
              <a:defRPr sz="1598"/>
            </a:lvl1pPr>
            <a:lvl2pPr marL="456743" indent="0">
              <a:buNone/>
              <a:defRPr sz="1399"/>
            </a:lvl2pPr>
            <a:lvl3pPr marL="913486" indent="0">
              <a:buNone/>
              <a:defRPr sz="1199"/>
            </a:lvl3pPr>
            <a:lvl4pPr marL="1370228" indent="0">
              <a:buNone/>
              <a:defRPr sz="999"/>
            </a:lvl4pPr>
            <a:lvl5pPr marL="1826971" indent="0">
              <a:buNone/>
              <a:defRPr sz="999"/>
            </a:lvl5pPr>
            <a:lvl6pPr marL="2283714" indent="0">
              <a:buNone/>
              <a:defRPr sz="999"/>
            </a:lvl6pPr>
            <a:lvl7pPr marL="2740457" indent="0">
              <a:buNone/>
              <a:defRPr sz="999"/>
            </a:lvl7pPr>
            <a:lvl8pPr marL="3197200" indent="0">
              <a:buNone/>
              <a:defRPr sz="999"/>
            </a:lvl8pPr>
            <a:lvl9pPr marL="3653942" indent="0">
              <a:buNone/>
              <a:defRPr sz="99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911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185" y="811953"/>
            <a:ext cx="2946106" cy="2841837"/>
          </a:xfrm>
        </p:spPr>
        <p:txBody>
          <a:bodyPr anchor="b"/>
          <a:lstStyle>
            <a:lvl1pPr>
              <a:defRPr sz="319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3342" y="1753596"/>
            <a:ext cx="4624328" cy="8655197"/>
          </a:xfrm>
        </p:spPr>
        <p:txBody>
          <a:bodyPr anchor="t"/>
          <a:lstStyle>
            <a:lvl1pPr marL="0" indent="0">
              <a:buNone/>
              <a:defRPr sz="3197"/>
            </a:lvl1pPr>
            <a:lvl2pPr marL="456743" indent="0">
              <a:buNone/>
              <a:defRPr sz="2797"/>
            </a:lvl2pPr>
            <a:lvl3pPr marL="913486" indent="0">
              <a:buNone/>
              <a:defRPr sz="2398"/>
            </a:lvl3pPr>
            <a:lvl4pPr marL="1370228" indent="0">
              <a:buNone/>
              <a:defRPr sz="1998"/>
            </a:lvl4pPr>
            <a:lvl5pPr marL="1826971" indent="0">
              <a:buNone/>
              <a:defRPr sz="1998"/>
            </a:lvl5pPr>
            <a:lvl6pPr marL="2283714" indent="0">
              <a:buNone/>
              <a:defRPr sz="1998"/>
            </a:lvl6pPr>
            <a:lvl7pPr marL="2740457" indent="0">
              <a:buNone/>
              <a:defRPr sz="1998"/>
            </a:lvl7pPr>
            <a:lvl8pPr marL="3197200" indent="0">
              <a:buNone/>
              <a:defRPr sz="1998"/>
            </a:lvl8pPr>
            <a:lvl9pPr marL="3653942" indent="0">
              <a:buNone/>
              <a:defRPr sz="1998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185" y="3653790"/>
            <a:ext cx="2946106" cy="6769098"/>
          </a:xfrm>
        </p:spPr>
        <p:txBody>
          <a:bodyPr/>
          <a:lstStyle>
            <a:lvl1pPr marL="0" indent="0">
              <a:buNone/>
              <a:defRPr sz="1598"/>
            </a:lvl1pPr>
            <a:lvl2pPr marL="456743" indent="0">
              <a:buNone/>
              <a:defRPr sz="1399"/>
            </a:lvl2pPr>
            <a:lvl3pPr marL="913486" indent="0">
              <a:buNone/>
              <a:defRPr sz="1199"/>
            </a:lvl3pPr>
            <a:lvl4pPr marL="1370228" indent="0">
              <a:buNone/>
              <a:defRPr sz="999"/>
            </a:lvl4pPr>
            <a:lvl5pPr marL="1826971" indent="0">
              <a:buNone/>
              <a:defRPr sz="999"/>
            </a:lvl5pPr>
            <a:lvl6pPr marL="2283714" indent="0">
              <a:buNone/>
              <a:defRPr sz="999"/>
            </a:lvl6pPr>
            <a:lvl7pPr marL="2740457" indent="0">
              <a:buNone/>
              <a:defRPr sz="999"/>
            </a:lvl7pPr>
            <a:lvl8pPr marL="3197200" indent="0">
              <a:buNone/>
              <a:defRPr sz="999"/>
            </a:lvl8pPr>
            <a:lvl9pPr marL="3653942" indent="0">
              <a:buNone/>
              <a:defRPr sz="99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30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7995" y="648437"/>
            <a:ext cx="7878485" cy="2354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7995" y="3242175"/>
            <a:ext cx="7878485" cy="7727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7995" y="11288409"/>
            <a:ext cx="2055257" cy="64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7B2E3-AE3C-C64B-A4B3-305382092897}" type="datetimeFigureOut">
              <a:rPr lang="en-US" smtClean="0"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5795" y="11288409"/>
            <a:ext cx="3082885" cy="64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1223" y="11288409"/>
            <a:ext cx="2055257" cy="64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0BFE21-DE56-B445-87A1-141CC7BD03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515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3486" rtl="0" eaLnBrk="1" latinLnBrk="0" hangingPunct="1">
        <a:lnSpc>
          <a:spcPct val="90000"/>
        </a:lnSpc>
        <a:spcBef>
          <a:spcPct val="0"/>
        </a:spcBef>
        <a:buNone/>
        <a:defRPr sz="43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371" indent="-228371" algn="l" defTabSz="913486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2797" kern="1200">
          <a:solidFill>
            <a:schemeClr val="tx1"/>
          </a:solidFill>
          <a:latin typeface="+mn-lt"/>
          <a:ea typeface="+mn-ea"/>
          <a:cs typeface="+mn-cs"/>
        </a:defRPr>
      </a:lvl1pPr>
      <a:lvl2pPr marL="685114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141857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3pPr>
      <a:lvl4pPr marL="1598600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2055343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512085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968828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425571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882314" indent="-228371" algn="l" defTabSz="91348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1pPr>
      <a:lvl2pPr marL="456743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2pPr>
      <a:lvl3pPr marL="913486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3pPr>
      <a:lvl4pPr marL="1370228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4pPr>
      <a:lvl5pPr marL="1826971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5pPr>
      <a:lvl6pPr marL="2283714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6pPr>
      <a:lvl7pPr marL="2740457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7pPr>
      <a:lvl8pPr marL="3197200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8pPr>
      <a:lvl9pPr marL="3653942" algn="l" defTabSz="913486" rtl="0" eaLnBrk="1" latinLnBrk="0" hangingPunct="1">
        <a:defRPr sz="17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6169C788-BAAB-7F39-F602-C81E0C635C89}"/>
              </a:ext>
            </a:extLst>
          </p:cNvPr>
          <p:cNvGrpSpPr/>
          <p:nvPr/>
        </p:nvGrpSpPr>
        <p:grpSpPr>
          <a:xfrm>
            <a:off x="7159370" y="10047065"/>
            <a:ext cx="1847088" cy="2132235"/>
            <a:chOff x="6949440" y="9840245"/>
            <a:chExt cx="1847088" cy="213223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7B69E85-D883-723B-4747-B35D444B73A1}"/>
                </a:ext>
              </a:extLst>
            </p:cNvPr>
            <p:cNvSpPr/>
            <p:nvPr/>
          </p:nvSpPr>
          <p:spPr>
            <a:xfrm>
              <a:off x="7150608" y="10326560"/>
              <a:ext cx="1645920" cy="1645920"/>
            </a:xfrm>
            <a:prstGeom prst="ellipse">
              <a:avLst/>
            </a:prstGeom>
            <a:solidFill>
              <a:srgbClr val="8BA98F">
                <a:alpha val="27691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7544AF1-0B0B-0445-B2E8-49D838143B65}"/>
                </a:ext>
              </a:extLst>
            </p:cNvPr>
            <p:cNvSpPr/>
            <p:nvPr/>
          </p:nvSpPr>
          <p:spPr>
            <a:xfrm>
              <a:off x="6949440" y="9840245"/>
              <a:ext cx="972630" cy="972630"/>
            </a:xfrm>
            <a:prstGeom prst="ellipse">
              <a:avLst/>
            </a:prstGeom>
            <a:solidFill>
              <a:srgbClr val="C0D8E2">
                <a:alpha val="27691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E675818-8B39-5371-C620-CC83C87827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0"/>
            <a:ext cx="9134475" cy="433656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6FD93A8-7D57-A74B-D95C-2091C65DE770}"/>
              </a:ext>
            </a:extLst>
          </p:cNvPr>
          <p:cNvGrpSpPr/>
          <p:nvPr/>
        </p:nvGrpSpPr>
        <p:grpSpPr>
          <a:xfrm>
            <a:off x="416577" y="352940"/>
            <a:ext cx="6022324" cy="899926"/>
            <a:chOff x="416577" y="295648"/>
            <a:chExt cx="6022324" cy="899926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4605D750-D405-9387-06F6-D7A3FAF3F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6577" y="408174"/>
              <a:ext cx="2642001" cy="709426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E0AFACB-F5A1-F540-A8C7-511D644BD358}"/>
                </a:ext>
              </a:extLst>
            </p:cNvPr>
            <p:cNvCxnSpPr>
              <a:cxnSpLocks/>
            </p:cNvCxnSpPr>
            <p:nvPr/>
          </p:nvCxnSpPr>
          <p:spPr>
            <a:xfrm>
              <a:off x="3416300" y="319274"/>
              <a:ext cx="0" cy="8763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17726A7-EC9D-A782-5436-FAEFBF5C97A8}"/>
                </a:ext>
              </a:extLst>
            </p:cNvPr>
            <p:cNvSpPr/>
            <p:nvPr/>
          </p:nvSpPr>
          <p:spPr>
            <a:xfrm>
              <a:off x="3784601" y="295648"/>
              <a:ext cx="2654300" cy="89992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28B805F-B76D-BDEB-8D6D-A53277051318}"/>
              </a:ext>
            </a:extLst>
          </p:cNvPr>
          <p:cNvSpPr txBox="1"/>
          <p:nvPr/>
        </p:nvSpPr>
        <p:spPr>
          <a:xfrm>
            <a:off x="389653" y="1718332"/>
            <a:ext cx="51968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Trusted Surgical Care </a:t>
            </a:r>
            <a:b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Even Closer </a:t>
            </a:r>
            <a:b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to Home </a:t>
            </a:r>
            <a:endParaRPr lang="en-US" sz="3200" dirty="0">
              <a:solidFill>
                <a:schemeClr val="bg1"/>
              </a:solidFill>
              <a:latin typeface="Montserrat Medium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DFC97D-9F7B-0663-4DA5-7495A8CEC0AB}"/>
              </a:ext>
            </a:extLst>
          </p:cNvPr>
          <p:cNvSpPr txBox="1"/>
          <p:nvPr/>
        </p:nvSpPr>
        <p:spPr>
          <a:xfrm>
            <a:off x="562756" y="4909692"/>
            <a:ext cx="8008959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FF0000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 </a:t>
            </a:r>
            <a:r>
              <a:rPr lang="en-US" sz="2800" dirty="0">
                <a:solidFill>
                  <a:srgbClr val="3E604C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is proud to partner with Synergy Health Partners, bringing 24/7 access to expert surgical care—right here in our community.</a:t>
            </a:r>
          </a:p>
          <a:p>
            <a:pPr>
              <a:buClr>
                <a:srgbClr val="3E604C"/>
              </a:buClr>
            </a:pPr>
            <a:endParaRPr lang="en-US" sz="2000" dirty="0">
              <a:solidFill>
                <a:srgbClr val="1C3664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Clr>
                <a:srgbClr val="3E604C"/>
              </a:buClr>
              <a:buFont typeface="Wingdings" pitchFamily="2" charset="2"/>
              <a:buChar char="ü"/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Local care for emergency and elective surgeries.</a:t>
            </a:r>
          </a:p>
          <a:p>
            <a:pPr marL="285750" indent="-285750">
              <a:spcAft>
                <a:spcPts val="600"/>
              </a:spcAft>
              <a:buClr>
                <a:srgbClr val="3E604C"/>
              </a:buClr>
              <a:buFont typeface="Wingdings" pitchFamily="2" charset="2"/>
              <a:buChar char="ü"/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Experienced, mission-driven surgical teams.</a:t>
            </a:r>
          </a:p>
          <a:p>
            <a:pPr marL="285750" indent="-285750">
              <a:spcAft>
                <a:spcPts val="600"/>
              </a:spcAft>
              <a:buClr>
                <a:srgbClr val="3E604C"/>
              </a:buClr>
              <a:buFont typeface="Wingdings" pitchFamily="2" charset="2"/>
              <a:buChar char="ü"/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Seamless, high-quality care without leaving town.</a:t>
            </a:r>
          </a:p>
          <a:p>
            <a:pPr>
              <a:spcAft>
                <a:spcPts val="600"/>
              </a:spcAft>
            </a:pPr>
            <a:endParaRPr lang="en-US" sz="2300" dirty="0">
              <a:solidFill>
                <a:srgbClr val="1C3664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This partnership reflects our long-term commitment to your health, your safety, and your peace of mind.</a:t>
            </a:r>
          </a:p>
          <a:p>
            <a:endParaRPr lang="en-US" sz="2300" dirty="0">
              <a:solidFill>
                <a:srgbClr val="1C3664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 today.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F6C300-CCB7-DA1E-A12C-D62CBE672FB5}"/>
              </a:ext>
            </a:extLst>
          </p:cNvPr>
          <p:cNvSpPr/>
          <p:nvPr/>
        </p:nvSpPr>
        <p:spPr>
          <a:xfrm>
            <a:off x="0" y="11228832"/>
            <a:ext cx="9134474" cy="950468"/>
          </a:xfrm>
          <a:prstGeom prst="rect">
            <a:avLst/>
          </a:prstGeom>
          <a:gradFill flip="none" rotWithShape="1">
            <a:gsLst>
              <a:gs pos="0">
                <a:srgbClr val="0B2874"/>
              </a:gs>
              <a:gs pos="100000">
                <a:srgbClr val="8BA98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[Facility Name]          </a:t>
            </a:r>
            <a:r>
              <a:rPr lang="en-US" b="1" dirty="0">
                <a:latin typeface="Montserrat SemiBold" pitchFamily="2" charset="77"/>
              </a:rPr>
              <a:t>•</a:t>
            </a: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       [Phone]             </a:t>
            </a:r>
            <a:r>
              <a:rPr lang="en-US" dirty="0"/>
              <a:t>•</a:t>
            </a:r>
            <a:r>
              <a:rPr lang="en-US" b="1" dirty="0">
                <a:solidFill>
                  <a:srgbClr val="FF0000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            [Website] </a:t>
            </a:r>
            <a:endParaRPr lang="en-US" b="1" dirty="0">
              <a:solidFill>
                <a:srgbClr val="FF0000"/>
              </a:solidFill>
              <a:latin typeface="Montserrat SemiBold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077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F7760-3774-911B-5BE3-5CB9E184D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7E56D933-750C-A9F6-8E40-F6B19C8150E3}"/>
              </a:ext>
            </a:extLst>
          </p:cNvPr>
          <p:cNvGrpSpPr/>
          <p:nvPr/>
        </p:nvGrpSpPr>
        <p:grpSpPr>
          <a:xfrm>
            <a:off x="7159370" y="10047065"/>
            <a:ext cx="1847088" cy="2132235"/>
            <a:chOff x="6949440" y="9840245"/>
            <a:chExt cx="1847088" cy="213223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2C06A3E-36AA-25A1-5191-0715D74FEDB0}"/>
                </a:ext>
              </a:extLst>
            </p:cNvPr>
            <p:cNvSpPr/>
            <p:nvPr/>
          </p:nvSpPr>
          <p:spPr>
            <a:xfrm>
              <a:off x="7150608" y="10326560"/>
              <a:ext cx="1645920" cy="1645920"/>
            </a:xfrm>
            <a:prstGeom prst="ellipse">
              <a:avLst/>
            </a:prstGeom>
            <a:solidFill>
              <a:srgbClr val="8BA98F">
                <a:alpha val="27691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84EC45A-6D55-46DA-0946-9B9BBA92DB92}"/>
                </a:ext>
              </a:extLst>
            </p:cNvPr>
            <p:cNvSpPr/>
            <p:nvPr/>
          </p:nvSpPr>
          <p:spPr>
            <a:xfrm>
              <a:off x="6949440" y="9840245"/>
              <a:ext cx="972630" cy="972630"/>
            </a:xfrm>
            <a:prstGeom prst="ellipse">
              <a:avLst/>
            </a:prstGeom>
            <a:solidFill>
              <a:srgbClr val="C0D8E2">
                <a:alpha val="27691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02688D4-441A-8D97-3B2F-19283505FA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34473" cy="433656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028C03EC-771D-DE65-8BA0-8F2FD5D23946}"/>
              </a:ext>
            </a:extLst>
          </p:cNvPr>
          <p:cNvGrpSpPr/>
          <p:nvPr/>
        </p:nvGrpSpPr>
        <p:grpSpPr>
          <a:xfrm>
            <a:off x="416577" y="352940"/>
            <a:ext cx="6022324" cy="899926"/>
            <a:chOff x="416577" y="295648"/>
            <a:chExt cx="6022324" cy="899926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3CCB8C0A-DD6C-C81D-C621-A4972065B6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6577" y="408174"/>
              <a:ext cx="2642001" cy="709426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13FA93E-FE9F-1C3B-4819-E5F84088F03A}"/>
                </a:ext>
              </a:extLst>
            </p:cNvPr>
            <p:cNvCxnSpPr>
              <a:cxnSpLocks/>
            </p:cNvCxnSpPr>
            <p:nvPr/>
          </p:nvCxnSpPr>
          <p:spPr>
            <a:xfrm>
              <a:off x="3416300" y="319274"/>
              <a:ext cx="0" cy="8763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B8E12A6-B513-31AE-ADED-3DF07E61A367}"/>
                </a:ext>
              </a:extLst>
            </p:cNvPr>
            <p:cNvSpPr/>
            <p:nvPr/>
          </p:nvSpPr>
          <p:spPr>
            <a:xfrm>
              <a:off x="3784601" y="295648"/>
              <a:ext cx="2654300" cy="89992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FF4776E-B4DA-7C5E-3D1E-5C780BDCA902}"/>
              </a:ext>
            </a:extLst>
          </p:cNvPr>
          <p:cNvSpPr txBox="1"/>
          <p:nvPr/>
        </p:nvSpPr>
        <p:spPr>
          <a:xfrm>
            <a:off x="389653" y="1718332"/>
            <a:ext cx="51968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Trusted Surgical Care </a:t>
            </a:r>
            <a:b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Even Closer </a:t>
            </a:r>
            <a:b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to Home </a:t>
            </a:r>
            <a:endParaRPr lang="en-US" sz="3200" dirty="0">
              <a:solidFill>
                <a:schemeClr val="bg1"/>
              </a:solidFill>
              <a:latin typeface="Montserrat Medium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5E8F31-0AE6-98F9-6F56-3A2FCE983F58}"/>
              </a:ext>
            </a:extLst>
          </p:cNvPr>
          <p:cNvSpPr txBox="1"/>
          <p:nvPr/>
        </p:nvSpPr>
        <p:spPr>
          <a:xfrm>
            <a:off x="562756" y="4909692"/>
            <a:ext cx="8008959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FF0000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 </a:t>
            </a:r>
            <a:r>
              <a:rPr lang="en-US" sz="2800" dirty="0">
                <a:solidFill>
                  <a:srgbClr val="3E604C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is proud to partner with Synergy Health Partners, bringing 24/7 access to expert surgical care—right here in our community.</a:t>
            </a:r>
          </a:p>
          <a:p>
            <a:pPr>
              <a:buClr>
                <a:srgbClr val="3E604C"/>
              </a:buClr>
            </a:pPr>
            <a:endParaRPr lang="en-US" sz="2000" dirty="0">
              <a:solidFill>
                <a:srgbClr val="1C3664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Clr>
                <a:srgbClr val="3E604C"/>
              </a:buClr>
              <a:buFont typeface="Wingdings" pitchFamily="2" charset="2"/>
              <a:buChar char="ü"/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Local care for emergency and elective surgeries.</a:t>
            </a:r>
          </a:p>
          <a:p>
            <a:pPr marL="285750" indent="-285750">
              <a:spcAft>
                <a:spcPts val="600"/>
              </a:spcAft>
              <a:buClr>
                <a:srgbClr val="3E604C"/>
              </a:buClr>
              <a:buFont typeface="Wingdings" pitchFamily="2" charset="2"/>
              <a:buChar char="ü"/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Experienced, mission-driven surgical teams.</a:t>
            </a:r>
          </a:p>
          <a:p>
            <a:pPr marL="285750" indent="-285750">
              <a:spcAft>
                <a:spcPts val="600"/>
              </a:spcAft>
              <a:buClr>
                <a:srgbClr val="3E604C"/>
              </a:buClr>
              <a:buFont typeface="Wingdings" pitchFamily="2" charset="2"/>
              <a:buChar char="ü"/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Seamless, high-quality care without leaving town.</a:t>
            </a:r>
          </a:p>
          <a:p>
            <a:pPr>
              <a:spcAft>
                <a:spcPts val="600"/>
              </a:spcAft>
            </a:pPr>
            <a:endParaRPr lang="en-US" sz="2300" dirty="0">
              <a:solidFill>
                <a:srgbClr val="1C3664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This partnership reflects our long-term commitment to your health, your safety, and your peace of mind.</a:t>
            </a:r>
          </a:p>
          <a:p>
            <a:endParaRPr lang="en-US" sz="2300" dirty="0">
              <a:solidFill>
                <a:srgbClr val="1C3664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 today.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10984A-1AB2-4219-A356-F3664E6691F3}"/>
              </a:ext>
            </a:extLst>
          </p:cNvPr>
          <p:cNvSpPr/>
          <p:nvPr/>
        </p:nvSpPr>
        <p:spPr>
          <a:xfrm>
            <a:off x="0" y="11228832"/>
            <a:ext cx="9134474" cy="950468"/>
          </a:xfrm>
          <a:prstGeom prst="rect">
            <a:avLst/>
          </a:prstGeom>
          <a:gradFill flip="none" rotWithShape="1">
            <a:gsLst>
              <a:gs pos="0">
                <a:srgbClr val="0B2874"/>
              </a:gs>
              <a:gs pos="100000">
                <a:srgbClr val="8BA98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[Facility Name]          </a:t>
            </a:r>
            <a:r>
              <a:rPr lang="en-US" b="1" dirty="0">
                <a:latin typeface="Montserrat SemiBold" pitchFamily="2" charset="77"/>
              </a:rPr>
              <a:t>•</a:t>
            </a: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       [Phone]             </a:t>
            </a:r>
            <a:r>
              <a:rPr lang="en-US" dirty="0"/>
              <a:t>•</a:t>
            </a:r>
            <a:r>
              <a:rPr lang="en-US" b="1" dirty="0">
                <a:solidFill>
                  <a:srgbClr val="FF0000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            [Website] </a:t>
            </a:r>
            <a:endParaRPr lang="en-US" b="1" dirty="0">
              <a:solidFill>
                <a:srgbClr val="FF0000"/>
              </a:solidFill>
              <a:latin typeface="Montserrat SemiBold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540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B80C0-A050-020B-15EA-D531AB5AA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4C5F5FD5-3303-ABEC-FB1F-96322425AD6D}"/>
              </a:ext>
            </a:extLst>
          </p:cNvPr>
          <p:cNvGrpSpPr/>
          <p:nvPr/>
        </p:nvGrpSpPr>
        <p:grpSpPr>
          <a:xfrm>
            <a:off x="7159370" y="10047065"/>
            <a:ext cx="1847088" cy="2132235"/>
            <a:chOff x="6949440" y="9840245"/>
            <a:chExt cx="1847088" cy="213223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9064669C-9C2A-F5C6-A508-00334EF75651}"/>
                </a:ext>
              </a:extLst>
            </p:cNvPr>
            <p:cNvSpPr/>
            <p:nvPr/>
          </p:nvSpPr>
          <p:spPr>
            <a:xfrm>
              <a:off x="7150608" y="10326560"/>
              <a:ext cx="1645920" cy="1645920"/>
            </a:xfrm>
            <a:prstGeom prst="ellipse">
              <a:avLst/>
            </a:prstGeom>
            <a:solidFill>
              <a:srgbClr val="8BA98F">
                <a:alpha val="27691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C02C563-AB33-C96D-5F0E-3F1DB1F23306}"/>
                </a:ext>
              </a:extLst>
            </p:cNvPr>
            <p:cNvSpPr/>
            <p:nvPr/>
          </p:nvSpPr>
          <p:spPr>
            <a:xfrm>
              <a:off x="6949440" y="9840245"/>
              <a:ext cx="972630" cy="972630"/>
            </a:xfrm>
            <a:prstGeom prst="ellipse">
              <a:avLst/>
            </a:prstGeom>
            <a:solidFill>
              <a:srgbClr val="C0D8E2">
                <a:alpha val="27691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8DC955E-2A4F-A0C0-B4FB-805C721BBA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34473" cy="433656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8914041E-9C88-65FB-71B4-CCDCD9F4794C}"/>
              </a:ext>
            </a:extLst>
          </p:cNvPr>
          <p:cNvGrpSpPr/>
          <p:nvPr/>
        </p:nvGrpSpPr>
        <p:grpSpPr>
          <a:xfrm>
            <a:off x="416577" y="352940"/>
            <a:ext cx="6022324" cy="899926"/>
            <a:chOff x="416577" y="295648"/>
            <a:chExt cx="6022324" cy="899926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8EEFC495-FE39-0903-D745-C98200784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6577" y="408174"/>
              <a:ext cx="2642001" cy="709426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0351854-3495-30E9-C112-629E6C5A658F}"/>
                </a:ext>
              </a:extLst>
            </p:cNvPr>
            <p:cNvCxnSpPr>
              <a:cxnSpLocks/>
            </p:cNvCxnSpPr>
            <p:nvPr/>
          </p:nvCxnSpPr>
          <p:spPr>
            <a:xfrm>
              <a:off x="3416300" y="319274"/>
              <a:ext cx="0" cy="8763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2C7A829-D00C-14D7-1B7B-4F90D59194DC}"/>
                </a:ext>
              </a:extLst>
            </p:cNvPr>
            <p:cNvSpPr/>
            <p:nvPr/>
          </p:nvSpPr>
          <p:spPr>
            <a:xfrm>
              <a:off x="3784601" y="295648"/>
              <a:ext cx="2654300" cy="89992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79C986F-2E69-F37D-8BA3-1FD49A497E25}"/>
              </a:ext>
            </a:extLst>
          </p:cNvPr>
          <p:cNvSpPr txBox="1"/>
          <p:nvPr/>
        </p:nvSpPr>
        <p:spPr>
          <a:xfrm>
            <a:off x="389653" y="1718332"/>
            <a:ext cx="51968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Trusted Surgical Care </a:t>
            </a:r>
            <a:b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Now Even Closer </a:t>
            </a:r>
            <a:b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3200" dirty="0">
                <a:solidFill>
                  <a:schemeClr val="bg1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to Home </a:t>
            </a:r>
            <a:endParaRPr lang="en-US" sz="3200" dirty="0">
              <a:solidFill>
                <a:schemeClr val="bg1"/>
              </a:solidFill>
              <a:latin typeface="Montserrat Medium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A88490-ED3F-DD21-FF97-1044C669E80D}"/>
              </a:ext>
            </a:extLst>
          </p:cNvPr>
          <p:cNvSpPr txBox="1"/>
          <p:nvPr/>
        </p:nvSpPr>
        <p:spPr>
          <a:xfrm>
            <a:off x="562756" y="4909692"/>
            <a:ext cx="8008959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rgbClr val="FF0000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[Hospital Name] </a:t>
            </a:r>
            <a:r>
              <a:rPr lang="en-US" sz="2800" dirty="0">
                <a:solidFill>
                  <a:srgbClr val="3E604C"/>
                </a:solidFill>
                <a:latin typeface="Montserrat Medium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is proud to partner with Synergy Health Partners, bringing 24/7 access to expert surgical care—right here in our community.</a:t>
            </a:r>
          </a:p>
          <a:p>
            <a:pPr>
              <a:buClr>
                <a:srgbClr val="3E604C"/>
              </a:buClr>
            </a:pPr>
            <a:endParaRPr lang="en-US" sz="2000" dirty="0">
              <a:solidFill>
                <a:srgbClr val="1C3664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Clr>
                <a:srgbClr val="3E604C"/>
              </a:buClr>
              <a:buFont typeface="Wingdings" pitchFamily="2" charset="2"/>
              <a:buChar char="ü"/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Local care for emergency and elective surgeries.</a:t>
            </a:r>
          </a:p>
          <a:p>
            <a:pPr marL="285750" indent="-285750">
              <a:spcAft>
                <a:spcPts val="600"/>
              </a:spcAft>
              <a:buClr>
                <a:srgbClr val="3E604C"/>
              </a:buClr>
              <a:buFont typeface="Wingdings" pitchFamily="2" charset="2"/>
              <a:buChar char="ü"/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Experienced, mission-driven surgical teams.</a:t>
            </a:r>
          </a:p>
          <a:p>
            <a:pPr marL="285750" indent="-285750">
              <a:spcAft>
                <a:spcPts val="600"/>
              </a:spcAft>
              <a:buClr>
                <a:srgbClr val="3E604C"/>
              </a:buClr>
              <a:buFont typeface="Wingdings" pitchFamily="2" charset="2"/>
              <a:buChar char="ü"/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Seamless, high-quality care without leaving town.</a:t>
            </a:r>
          </a:p>
          <a:p>
            <a:pPr>
              <a:spcAft>
                <a:spcPts val="600"/>
              </a:spcAft>
            </a:pPr>
            <a:endParaRPr lang="en-US" sz="2300" dirty="0">
              <a:solidFill>
                <a:srgbClr val="1C3664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This partnership reflects our long-term commitment to your health, your safety, and your peace of mind.</a:t>
            </a:r>
          </a:p>
          <a:p>
            <a:endParaRPr lang="en-US" sz="2300" dirty="0">
              <a:solidFill>
                <a:srgbClr val="1C3664"/>
              </a:solidFill>
              <a:latin typeface="Montserrat" pitchFamily="2" charset="77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2300" dirty="0">
                <a:solidFill>
                  <a:srgbClr val="1C3664"/>
                </a:solidFill>
                <a:latin typeface="Montserrat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 today.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F21FD7-CF67-BBF3-1154-B0B54F76FDB4}"/>
              </a:ext>
            </a:extLst>
          </p:cNvPr>
          <p:cNvSpPr/>
          <p:nvPr/>
        </p:nvSpPr>
        <p:spPr>
          <a:xfrm>
            <a:off x="0" y="11228832"/>
            <a:ext cx="9134474" cy="950468"/>
          </a:xfrm>
          <a:prstGeom prst="rect">
            <a:avLst/>
          </a:prstGeom>
          <a:gradFill flip="none" rotWithShape="1">
            <a:gsLst>
              <a:gs pos="0">
                <a:srgbClr val="0B2874"/>
              </a:gs>
              <a:gs pos="100000">
                <a:srgbClr val="8BA98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[Facility Name]          </a:t>
            </a:r>
            <a:r>
              <a:rPr lang="en-US" b="1" dirty="0">
                <a:latin typeface="Montserrat SemiBold" pitchFamily="2" charset="77"/>
              </a:rPr>
              <a:t>•</a:t>
            </a:r>
            <a:r>
              <a:rPr lang="en-US" b="1" dirty="0">
                <a:solidFill>
                  <a:schemeClr val="bg1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       [Phone]             </a:t>
            </a:r>
            <a:r>
              <a:rPr lang="en-US" dirty="0"/>
              <a:t>•</a:t>
            </a:r>
            <a:r>
              <a:rPr lang="en-US" b="1" dirty="0">
                <a:solidFill>
                  <a:srgbClr val="FF0000"/>
                </a:solidFill>
                <a:latin typeface="Montserrat SemiBold" pitchFamily="2" charset="77"/>
                <a:ea typeface="Times New Roman" panose="02020603050405020304" pitchFamily="18" charset="0"/>
                <a:cs typeface="Arial" panose="020B0604020202020204" pitchFamily="34" charset="0"/>
              </a:rPr>
              <a:t>             [Website] </a:t>
            </a:r>
            <a:endParaRPr lang="en-US" b="1" dirty="0">
              <a:solidFill>
                <a:srgbClr val="FF0000"/>
              </a:solidFill>
              <a:latin typeface="Montserrat SemiBold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210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7A6847-8245-4C5E-9E86-06F4B94F2369}">
  <ds:schemaRefs>
    <ds:schemaRef ds:uri="http://schemas.microsoft.com/office/2006/metadata/properties"/>
    <ds:schemaRef ds:uri="http://schemas.microsoft.com/office/infopath/2007/PartnerControls"/>
    <ds:schemaRef ds:uri="5a347dbb-0562-4823-b25c-a4634986f0c1"/>
    <ds:schemaRef ds:uri="4e3cd7ac-3d4a-4129-8394-0e3f6c56590b"/>
  </ds:schemaRefs>
</ds:datastoreItem>
</file>

<file path=customXml/itemProps2.xml><?xml version="1.0" encoding="utf-8"?>
<ds:datastoreItem xmlns:ds="http://schemas.openxmlformats.org/officeDocument/2006/customXml" ds:itemID="{B0AFCD9C-76B0-4A6A-8428-3B0C72457E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00C7D1-8E6C-4380-AA3E-BF1009C65A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47dbb-0562-4823-b25c-a4634986f0c1"/>
    <ds:schemaRef ds:uri="4e3cd7ac-3d4a-4129-8394-0e3f6c565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1344</TotalTime>
  <Words>291</Words>
  <Application>Microsoft Macintosh PowerPoint</Application>
  <PresentationFormat>Ledger Paper (11x17 in)</PresentationFormat>
  <Paragraphs>33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Aptos</vt:lpstr>
      <vt:lpstr>Aptos Display</vt:lpstr>
      <vt:lpstr>Arial</vt:lpstr>
      <vt:lpstr>Montserrat</vt:lpstr>
      <vt:lpstr>Montserrat Medium</vt:lpstr>
      <vt:lpstr>Montserrat SemiBold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Judith Pelayo</dc:creator>
  <cp:lastModifiedBy>Brandy Riley</cp:lastModifiedBy>
  <cp:revision>79</cp:revision>
  <dcterms:created xsi:type="dcterms:W3CDTF">2025-05-14T22:19:03Z</dcterms:created>
  <dcterms:modified xsi:type="dcterms:W3CDTF">2025-08-17T05:28:16Z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</Properties>
</file>