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3"/>
  </p:notesMasterIdLst>
  <p:sldIdLst>
    <p:sldId id="287" r:id="rId5"/>
    <p:sldId id="288" r:id="rId6"/>
    <p:sldId id="289" r:id="rId7"/>
    <p:sldId id="290" r:id="rId8"/>
    <p:sldId id="291" r:id="rId9"/>
    <p:sldId id="292" r:id="rId10"/>
    <p:sldId id="293" r:id="rId11"/>
    <p:sldId id="294" r:id="rId1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AD91"/>
    <a:srgbClr val="3E604C"/>
    <a:srgbClr val="C0D8E2"/>
    <a:srgbClr val="1C3664"/>
    <a:srgbClr val="DEA952"/>
    <a:srgbClr val="3D3D3D"/>
    <a:srgbClr val="0B2874"/>
    <a:srgbClr val="1437A5"/>
    <a:srgbClr val="1905F7"/>
    <a:srgbClr val="DAE7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22D0E9C-4D04-194C-8151-E7DC0A5AF45B}" v="158" dt="2025-05-28T13:26:56.237"/>
    <p1510:client id="{CE55253D-3BFD-8B41-9CAC-B10784CC26C5}" v="88" dt="2025-05-28T13:58:44.9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52"/>
    <p:restoredTop sz="94674"/>
  </p:normalViewPr>
  <p:slideViewPr>
    <p:cSldViewPr snapToGrid="0">
      <p:cViewPr varScale="1">
        <p:scale>
          <a:sx n="137" d="100"/>
          <a:sy n="137" d="100"/>
        </p:scale>
        <p:origin x="126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25B17-A4CF-F546-827B-4C31B42A5242}" type="datetimeFigureOut">
              <a:rPr lang="en-US" smtClean="0"/>
              <a:t>10/16/25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7E50F2-E266-0244-8A9F-047C7F345C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8621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7E50F2-E266-0244-8A9F-047C7F345C7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8245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556B9E-D36B-EE67-13D2-C1006E59C4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156C503-03C6-1702-BE9C-3810EBCF7D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8650449-F624-8DD9-BA52-B581850C55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6086F7-404A-46A3-CD0B-F3AC77F14B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7E50F2-E266-0244-8A9F-047C7F345C7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2318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467BAF-DA5B-7F71-D3E7-0D69274B39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B6800FC-2555-AA10-6735-240BCBA9B2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282F34B-2A78-64B5-9B98-29DE7FB45E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BCCEBC-BA99-FB7F-CD1A-B41BED1539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7E50F2-E266-0244-8A9F-047C7F345C7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3726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EB4FF7-78D6-858D-4F68-E5BE2073D1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2709F9-4490-B386-09A1-2FCC5FFAC6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6F10B0-9C01-2A6C-FC54-601CE65F05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AE76FA-1642-253D-A019-2A4B347A3F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7E50F2-E266-0244-8A9F-047C7F345C7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4369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01649F-9726-A294-86F9-F00E37B759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214B6DD-7424-26DB-999D-9374EBB1FE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F65D092-AA8C-F4FB-CC36-2B03F080A6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7A3EE0-14AF-B9B0-777F-F5577AD98C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7E50F2-E266-0244-8A9F-047C7F345C7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8576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29DDA4-0E1A-6E6B-FEF2-5903DC07CF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F2D2088-6749-E5BC-6081-EBF8F0549C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403220F-3E65-ABC2-7121-B2CD31FF88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BEB5A9-EC7A-DB0F-6B74-F1411CF9A5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7E50F2-E266-0244-8A9F-047C7F345C7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2005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EC89BE-8D88-8761-A624-BAC11161B0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1BAA571-4403-3765-8037-2FC22A83EB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1E49F82-632E-7031-8D23-D26AF838AF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8134B7-B42D-C617-4ACD-59170EE495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7E50F2-E266-0244-8A9F-047C7F345C7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3596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F27B9C-F771-9BB8-4FF2-DF2AB9E6DE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D076CC4-27C0-5531-DFD4-36D4A0EFF1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3AE12A9-13C1-8A79-2F7C-B987E3EFE3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E71F9F-10EC-BA61-3D32-84DDA8CB7B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7E50F2-E266-0244-8A9F-047C7F345C7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617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DBEF-31C6-584A-B8CF-58F040E74102}" type="datetimeFigureOut">
              <a:rPr lang="en-US" smtClean="0"/>
              <a:t>10/16/25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7C331-D7C7-4146-AA0E-3FF5D5B701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277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DBEF-31C6-584A-B8CF-58F040E74102}" type="datetimeFigureOut">
              <a:rPr lang="en-US" smtClean="0"/>
              <a:t>10/16/25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7C331-D7C7-4146-AA0E-3FF5D5B701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513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DBEF-31C6-584A-B8CF-58F040E74102}" type="datetimeFigureOut">
              <a:rPr lang="en-US" smtClean="0"/>
              <a:t>10/16/25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7C331-D7C7-4146-AA0E-3FF5D5B701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985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DBEF-31C6-584A-B8CF-58F040E74102}" type="datetimeFigureOut">
              <a:rPr lang="en-US" smtClean="0"/>
              <a:t>10/16/25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7C331-D7C7-4146-AA0E-3FF5D5B701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908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7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DBEF-31C6-584A-B8CF-58F040E74102}" type="datetimeFigureOut">
              <a:rPr lang="en-US" smtClean="0"/>
              <a:t>10/16/25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7C331-D7C7-4146-AA0E-3FF5D5B701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683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DBEF-31C6-584A-B8CF-58F040E74102}" type="datetimeFigureOut">
              <a:rPr lang="en-US" smtClean="0"/>
              <a:t>10/16/25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7C331-D7C7-4146-AA0E-3FF5D5B701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183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DBEF-31C6-584A-B8CF-58F040E74102}" type="datetimeFigureOut">
              <a:rPr lang="en-US" smtClean="0"/>
              <a:t>10/16/25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7C331-D7C7-4146-AA0E-3FF5D5B701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560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DBEF-31C6-584A-B8CF-58F040E74102}" type="datetimeFigureOut">
              <a:rPr lang="en-US" smtClean="0"/>
              <a:t>10/16/25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7C331-D7C7-4146-AA0E-3FF5D5B701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181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DBEF-31C6-584A-B8CF-58F040E74102}" type="datetimeFigureOut">
              <a:rPr lang="en-US" smtClean="0"/>
              <a:t>10/16/25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7C331-D7C7-4146-AA0E-3FF5D5B701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487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DBEF-31C6-584A-B8CF-58F040E74102}" type="datetimeFigureOut">
              <a:rPr lang="en-US" smtClean="0"/>
              <a:t>10/16/25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7C331-D7C7-4146-AA0E-3FF5D5B701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427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DBEF-31C6-584A-B8CF-58F040E74102}" type="datetimeFigureOut">
              <a:rPr lang="en-US" smtClean="0"/>
              <a:t>10/16/25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7C331-D7C7-4146-AA0E-3FF5D5B701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879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992DBEF-31C6-584A-B8CF-58F040E74102}" type="datetimeFigureOut">
              <a:rPr lang="en-US" smtClean="0"/>
              <a:t>10/16/25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3C7C331-D7C7-4146-AA0E-3FF5D5B701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514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5A5A366-EDBC-6F94-4135-13653DBF5C5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DAE6F1E-C348-6F26-4D4A-5F2F067E4829}"/>
              </a:ext>
            </a:extLst>
          </p:cNvPr>
          <p:cNvSpPr txBox="1"/>
          <p:nvPr/>
        </p:nvSpPr>
        <p:spPr>
          <a:xfrm>
            <a:off x="884045" y="1319472"/>
            <a:ext cx="2835531" cy="1838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Meet Your </a:t>
            </a:r>
            <a:br>
              <a:rPr lang="en-US" sz="1700" b="1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700" b="1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New Surgical Team</a:t>
            </a:r>
          </a:p>
          <a:p>
            <a:br>
              <a:rPr lang="en-US" sz="1200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Now delivering 24/7 surgical </a:t>
            </a:r>
            <a:br>
              <a:rPr lang="en-US" sz="1350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coverage close to home.</a:t>
            </a:r>
          </a:p>
          <a:p>
            <a:br>
              <a:rPr lang="en-US" sz="1350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i="1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Because when care stays local, communities thrive.</a:t>
            </a:r>
            <a:endParaRPr lang="en-US" sz="1350" i="1" dirty="0">
              <a:solidFill>
                <a:schemeClr val="bg1"/>
              </a:solidFill>
              <a:latin typeface="Montserrat" pitchFamily="2" charset="77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228C3C1-E4BD-B050-9932-2B05AFFD457A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325" y="403935"/>
            <a:ext cx="2835531" cy="769441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9F7245D6-5316-390A-D63E-089173C5C77F}"/>
              </a:ext>
            </a:extLst>
          </p:cNvPr>
          <p:cNvGrpSpPr/>
          <p:nvPr/>
        </p:nvGrpSpPr>
        <p:grpSpPr>
          <a:xfrm>
            <a:off x="1118494" y="4165703"/>
            <a:ext cx="2285530" cy="786384"/>
            <a:chOff x="667597" y="3839493"/>
            <a:chExt cx="2285530" cy="786384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F6F3FE0-92E3-B6E9-BBCC-F62B16C7B4D1}"/>
                </a:ext>
              </a:extLst>
            </p:cNvPr>
            <p:cNvSpPr txBox="1"/>
            <p:nvPr/>
          </p:nvSpPr>
          <p:spPr>
            <a:xfrm>
              <a:off x="1567895" y="3971075"/>
              <a:ext cx="13852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dirty="0">
                  <a:solidFill>
                    <a:schemeClr val="bg1"/>
                  </a:solidFill>
                  <a:latin typeface="Montserrat SemiBold" pitchFamily="2" charset="77"/>
                  <a:cs typeface="Arial" panose="020B0604020202020204" pitchFamily="34" charset="0"/>
                </a:rPr>
                <a:t>Bob Smith</a:t>
              </a:r>
            </a:p>
            <a:p>
              <a:r>
                <a:rPr lang="en-US" sz="1300" i="1" dirty="0">
                  <a:solidFill>
                    <a:schemeClr val="bg1"/>
                  </a:solidFill>
                  <a:latin typeface="Montserrat" pitchFamily="2" charset="77"/>
                  <a:cs typeface="Arial" panose="020B0604020202020204" pitchFamily="34" charset="0"/>
                </a:rPr>
                <a:t>Credentials….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BB5B64D-EC5C-496F-7F7E-D10EC7AC2FE5}"/>
                </a:ext>
              </a:extLst>
            </p:cNvPr>
            <p:cNvSpPr/>
            <p:nvPr/>
          </p:nvSpPr>
          <p:spPr>
            <a:xfrm>
              <a:off x="667597" y="3839493"/>
              <a:ext cx="786384" cy="786384"/>
            </a:xfrm>
            <a:prstGeom prst="rect">
              <a:avLst/>
            </a:prstGeom>
            <a:blipFill>
              <a:blip r:embed="rId6"/>
              <a:stretch>
                <a:fillRect l="-187849" t="-17274" r="-63678" b="-117101"/>
              </a:stretch>
            </a:blipFill>
            <a:ln w="28575">
              <a:solidFill>
                <a:srgbClr val="8FAD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26960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9C77C0-798C-F274-7A9B-343BEF6F85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3EE08E8-B6EA-FD6A-96F8-D7F652B0028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D06F04C-CB95-A74F-02F8-157989C3ABC7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325" y="403935"/>
            <a:ext cx="2835531" cy="76944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1A2F69A-CB2B-9327-BAE6-4B34A7EF1D57}"/>
              </a:ext>
            </a:extLst>
          </p:cNvPr>
          <p:cNvSpPr txBox="1"/>
          <p:nvPr/>
        </p:nvSpPr>
        <p:spPr>
          <a:xfrm>
            <a:off x="884045" y="1319472"/>
            <a:ext cx="2835531" cy="1838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Meet Your </a:t>
            </a:r>
            <a:br>
              <a:rPr lang="en-US" sz="1700" b="1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700" b="1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New Surgical Team</a:t>
            </a:r>
          </a:p>
          <a:p>
            <a:br>
              <a:rPr lang="en-US" sz="1200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Now delivering 24/7 surgical </a:t>
            </a:r>
            <a:br>
              <a:rPr lang="en-US" sz="1350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coverage close to home.</a:t>
            </a:r>
          </a:p>
          <a:p>
            <a:br>
              <a:rPr lang="en-US" sz="1350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i="1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Because when care stays local, communities thrive.</a:t>
            </a:r>
            <a:endParaRPr lang="en-US" sz="1350" i="1" dirty="0">
              <a:solidFill>
                <a:schemeClr val="bg1"/>
              </a:solidFill>
              <a:latin typeface="Montserrat" pitchFamily="2" charset="77"/>
              <a:cs typeface="Arial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E11D698-AC48-7B45-89BF-2D0D061BEDC4}"/>
              </a:ext>
            </a:extLst>
          </p:cNvPr>
          <p:cNvGrpSpPr/>
          <p:nvPr/>
        </p:nvGrpSpPr>
        <p:grpSpPr>
          <a:xfrm>
            <a:off x="1118494" y="4165703"/>
            <a:ext cx="2285530" cy="786384"/>
            <a:chOff x="667597" y="3839493"/>
            <a:chExt cx="2285530" cy="786384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D2E5A85-C1E8-9583-845D-D77F75F60504}"/>
                </a:ext>
              </a:extLst>
            </p:cNvPr>
            <p:cNvSpPr txBox="1"/>
            <p:nvPr/>
          </p:nvSpPr>
          <p:spPr>
            <a:xfrm>
              <a:off x="1567895" y="3971075"/>
              <a:ext cx="13852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dirty="0">
                  <a:solidFill>
                    <a:schemeClr val="bg1"/>
                  </a:solidFill>
                  <a:latin typeface="Montserrat SemiBold" pitchFamily="2" charset="77"/>
                  <a:cs typeface="Arial" panose="020B0604020202020204" pitchFamily="34" charset="0"/>
                </a:rPr>
                <a:t>Bob Smith</a:t>
              </a:r>
            </a:p>
            <a:p>
              <a:r>
                <a:rPr lang="en-US" sz="1300" i="1" dirty="0">
                  <a:solidFill>
                    <a:schemeClr val="bg1"/>
                  </a:solidFill>
                  <a:latin typeface="Montserrat" pitchFamily="2" charset="77"/>
                  <a:cs typeface="Arial" panose="020B0604020202020204" pitchFamily="34" charset="0"/>
                </a:rPr>
                <a:t>Credentials….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FADAFB0-024C-F338-A3BB-C8903383D21F}"/>
                </a:ext>
              </a:extLst>
            </p:cNvPr>
            <p:cNvSpPr/>
            <p:nvPr/>
          </p:nvSpPr>
          <p:spPr>
            <a:xfrm>
              <a:off x="667597" y="3839493"/>
              <a:ext cx="786384" cy="786384"/>
            </a:xfrm>
            <a:prstGeom prst="rect">
              <a:avLst/>
            </a:prstGeom>
            <a:blipFill>
              <a:blip r:embed="rId6"/>
              <a:stretch>
                <a:fillRect l="-187849" t="-17274" r="-63678" b="-117101"/>
              </a:stretch>
            </a:blipFill>
            <a:ln w="28575">
              <a:solidFill>
                <a:srgbClr val="8FAD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919089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C793CF-B165-A009-A19B-7B62D3A5B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D1F2DC7-6CF2-4320-C2EA-FC7F6EDC069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B907385-2E1C-73AE-3C0E-8EA43D04E450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325" y="403935"/>
            <a:ext cx="2835531" cy="76944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34B5323-8D94-6426-BEBA-2D87514E3C93}"/>
              </a:ext>
            </a:extLst>
          </p:cNvPr>
          <p:cNvSpPr txBox="1"/>
          <p:nvPr/>
        </p:nvSpPr>
        <p:spPr>
          <a:xfrm>
            <a:off x="884045" y="1319472"/>
            <a:ext cx="2835531" cy="1838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Meet Your </a:t>
            </a:r>
            <a:br>
              <a:rPr lang="en-US" sz="1700" b="1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700" b="1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New Surgical Team</a:t>
            </a:r>
          </a:p>
          <a:p>
            <a:br>
              <a:rPr lang="en-US" sz="1200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Now delivering 24/7 surgical </a:t>
            </a:r>
            <a:br>
              <a:rPr lang="en-US" sz="1350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coverage close to home.</a:t>
            </a:r>
          </a:p>
          <a:p>
            <a:br>
              <a:rPr lang="en-US" sz="1350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i="1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Because when care stays local, communities thrive.</a:t>
            </a:r>
            <a:endParaRPr lang="en-US" sz="1350" i="1" dirty="0">
              <a:solidFill>
                <a:schemeClr val="bg1"/>
              </a:solidFill>
              <a:latin typeface="Montserrat" pitchFamily="2" charset="77"/>
              <a:cs typeface="Arial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F86CC4E-9DCA-54F7-FFE3-063339DE8CAC}"/>
              </a:ext>
            </a:extLst>
          </p:cNvPr>
          <p:cNvGrpSpPr/>
          <p:nvPr/>
        </p:nvGrpSpPr>
        <p:grpSpPr>
          <a:xfrm>
            <a:off x="1118494" y="4165703"/>
            <a:ext cx="2285530" cy="786384"/>
            <a:chOff x="667597" y="3839493"/>
            <a:chExt cx="2285530" cy="786384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0F5387B-1178-F3EF-5A56-E9835FEF2506}"/>
                </a:ext>
              </a:extLst>
            </p:cNvPr>
            <p:cNvSpPr txBox="1"/>
            <p:nvPr/>
          </p:nvSpPr>
          <p:spPr>
            <a:xfrm>
              <a:off x="1567895" y="3971075"/>
              <a:ext cx="13852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dirty="0">
                  <a:solidFill>
                    <a:schemeClr val="bg1"/>
                  </a:solidFill>
                  <a:latin typeface="Montserrat SemiBold" pitchFamily="2" charset="77"/>
                  <a:cs typeface="Arial" panose="020B0604020202020204" pitchFamily="34" charset="0"/>
                </a:rPr>
                <a:t>Bob Smith</a:t>
              </a:r>
            </a:p>
            <a:p>
              <a:r>
                <a:rPr lang="en-US" sz="1300" i="1" dirty="0">
                  <a:solidFill>
                    <a:schemeClr val="bg1"/>
                  </a:solidFill>
                  <a:latin typeface="Montserrat" pitchFamily="2" charset="77"/>
                  <a:cs typeface="Arial" panose="020B0604020202020204" pitchFamily="34" charset="0"/>
                </a:rPr>
                <a:t>Credentials….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57E65AFD-AEA9-D546-2D77-63F5486E2C59}"/>
                </a:ext>
              </a:extLst>
            </p:cNvPr>
            <p:cNvSpPr/>
            <p:nvPr/>
          </p:nvSpPr>
          <p:spPr>
            <a:xfrm>
              <a:off x="667597" y="3839493"/>
              <a:ext cx="786384" cy="786384"/>
            </a:xfrm>
            <a:prstGeom prst="rect">
              <a:avLst/>
            </a:prstGeom>
            <a:blipFill>
              <a:blip r:embed="rId6"/>
              <a:stretch>
                <a:fillRect l="-187849" t="-17274" r="-63678" b="-117101"/>
              </a:stretch>
            </a:blipFill>
            <a:ln w="28575">
              <a:solidFill>
                <a:srgbClr val="8FAD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765959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6E6D66-CF2F-CE8F-9FAE-C9F4865F0A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F6630A1-C4F3-FEB6-A2DA-8340E1DA134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5358ED6-FB37-81D7-B6EF-5E7026F77653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325" y="403935"/>
            <a:ext cx="2835531" cy="76944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7780F9F-B0A5-5E45-928E-B44C49333B1A}"/>
              </a:ext>
            </a:extLst>
          </p:cNvPr>
          <p:cNvSpPr txBox="1"/>
          <p:nvPr/>
        </p:nvSpPr>
        <p:spPr>
          <a:xfrm>
            <a:off x="884045" y="1319472"/>
            <a:ext cx="2835531" cy="1838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Meet Your </a:t>
            </a:r>
            <a:br>
              <a:rPr lang="en-US" sz="1700" b="1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700" b="1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New Surgical Team</a:t>
            </a:r>
          </a:p>
          <a:p>
            <a:br>
              <a:rPr lang="en-US" sz="1200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Now delivering 24/7 surgical </a:t>
            </a:r>
            <a:br>
              <a:rPr lang="en-US" sz="1350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coverage close to home.</a:t>
            </a:r>
          </a:p>
          <a:p>
            <a:br>
              <a:rPr lang="en-US" sz="1350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i="1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Because when care stays local, communities thrive.</a:t>
            </a:r>
            <a:endParaRPr lang="en-US" sz="1350" i="1" dirty="0">
              <a:solidFill>
                <a:schemeClr val="bg1"/>
              </a:solidFill>
              <a:latin typeface="Montserrat" pitchFamily="2" charset="77"/>
              <a:cs typeface="Arial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600A510-C061-3B50-1417-EEAE6F0281B7}"/>
              </a:ext>
            </a:extLst>
          </p:cNvPr>
          <p:cNvGrpSpPr/>
          <p:nvPr/>
        </p:nvGrpSpPr>
        <p:grpSpPr>
          <a:xfrm>
            <a:off x="1118494" y="4165703"/>
            <a:ext cx="2285530" cy="786384"/>
            <a:chOff x="667597" y="3839493"/>
            <a:chExt cx="2285530" cy="786384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6417E81-BF28-4BBC-3EB8-C72D1E18AF65}"/>
                </a:ext>
              </a:extLst>
            </p:cNvPr>
            <p:cNvSpPr txBox="1"/>
            <p:nvPr/>
          </p:nvSpPr>
          <p:spPr>
            <a:xfrm>
              <a:off x="1567895" y="3971075"/>
              <a:ext cx="13852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dirty="0">
                  <a:solidFill>
                    <a:schemeClr val="bg1"/>
                  </a:solidFill>
                  <a:latin typeface="Montserrat SemiBold" pitchFamily="2" charset="77"/>
                  <a:cs typeface="Arial" panose="020B0604020202020204" pitchFamily="34" charset="0"/>
                </a:rPr>
                <a:t>Bob Smith</a:t>
              </a:r>
            </a:p>
            <a:p>
              <a:r>
                <a:rPr lang="en-US" sz="1300" i="1" dirty="0">
                  <a:solidFill>
                    <a:schemeClr val="bg1"/>
                  </a:solidFill>
                  <a:latin typeface="Montserrat" pitchFamily="2" charset="77"/>
                  <a:cs typeface="Arial" panose="020B0604020202020204" pitchFamily="34" charset="0"/>
                </a:rPr>
                <a:t>Credentials….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EB171A9-B5A8-683C-E69B-D411AD65015C}"/>
                </a:ext>
              </a:extLst>
            </p:cNvPr>
            <p:cNvSpPr/>
            <p:nvPr/>
          </p:nvSpPr>
          <p:spPr>
            <a:xfrm>
              <a:off x="667597" y="3839493"/>
              <a:ext cx="786384" cy="786384"/>
            </a:xfrm>
            <a:prstGeom prst="rect">
              <a:avLst/>
            </a:prstGeom>
            <a:blipFill>
              <a:blip r:embed="rId6"/>
              <a:stretch>
                <a:fillRect l="-187849" t="-17274" r="-63678" b="-117101"/>
              </a:stretch>
            </a:blipFill>
            <a:ln w="28575">
              <a:solidFill>
                <a:srgbClr val="8FAD9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164325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DC5BCD-9FF1-BF40-6F3A-114402A6EA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A0EEB4-1800-E834-9C83-A1956E78A5E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7F19D1-598A-0CB9-3430-A3023AAD71C7}"/>
              </a:ext>
            </a:extLst>
          </p:cNvPr>
          <p:cNvSpPr txBox="1"/>
          <p:nvPr/>
        </p:nvSpPr>
        <p:spPr>
          <a:xfrm>
            <a:off x="3806456" y="4117399"/>
            <a:ext cx="5072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700" b="1" dirty="0">
                <a:solidFill>
                  <a:srgbClr val="3E604C"/>
                </a:solidFill>
                <a:effectLst/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Meet Your New Surgical Team</a:t>
            </a:r>
            <a:br>
              <a:rPr lang="en-US" sz="1200" dirty="0">
                <a:solidFill>
                  <a:srgbClr val="1C3664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dirty="0">
                <a:solidFill>
                  <a:schemeClr val="bg2">
                    <a:lumMod val="25000"/>
                  </a:schemeClr>
                </a:solidFill>
                <a:effectLst/>
                <a:latin typeface="Montserrat Medium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Now delivering 24/7 surgical coverage close to home.</a:t>
            </a:r>
          </a:p>
          <a:p>
            <a:pPr algn="r"/>
            <a:r>
              <a:rPr lang="en-US" sz="1350" dirty="0">
                <a:solidFill>
                  <a:schemeClr val="bg2">
                    <a:lumMod val="25000"/>
                  </a:schemeClr>
                </a:solidFill>
                <a:effectLst/>
                <a:latin typeface="Montserrat Medium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Because when care stays local, communities thrive.</a:t>
            </a:r>
            <a:endParaRPr lang="en-US" sz="1350" dirty="0">
              <a:solidFill>
                <a:schemeClr val="bg2">
                  <a:lumMod val="25000"/>
                </a:schemeClr>
              </a:solidFill>
              <a:latin typeface="Montserrat Medium" pitchFamily="2" charset="77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664C7A3-DFCD-D941-48F5-C5063409198D}"/>
              </a:ext>
            </a:extLst>
          </p:cNvPr>
          <p:cNvSpPr txBox="1"/>
          <p:nvPr/>
        </p:nvSpPr>
        <p:spPr>
          <a:xfrm>
            <a:off x="1451273" y="4391052"/>
            <a:ext cx="1385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1"/>
                </a:solidFill>
                <a:latin typeface="Montserrat SemiBold" pitchFamily="2" charset="77"/>
                <a:cs typeface="Arial" panose="020B0604020202020204" pitchFamily="34" charset="0"/>
              </a:rPr>
              <a:t>Bob Smith</a:t>
            </a:r>
          </a:p>
          <a:p>
            <a:r>
              <a:rPr lang="en-US" sz="1300" i="1" dirty="0">
                <a:solidFill>
                  <a:schemeClr val="bg1"/>
                </a:solidFill>
                <a:latin typeface="Montserrat" pitchFamily="2" charset="77"/>
                <a:cs typeface="Arial" panose="020B0604020202020204" pitchFamily="34" charset="0"/>
              </a:rPr>
              <a:t>Credentials….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83B502E-BACD-73D6-6C7C-731F1CA241EA}"/>
              </a:ext>
            </a:extLst>
          </p:cNvPr>
          <p:cNvSpPr/>
          <p:nvPr/>
        </p:nvSpPr>
        <p:spPr>
          <a:xfrm>
            <a:off x="265176" y="3773666"/>
            <a:ext cx="1069848" cy="1234772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77"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 descr="A black and blue logo&#10;&#10;AI-generated content may be incorrect.">
            <a:extLst>
              <a:ext uri="{FF2B5EF4-FFF2-40B4-BE49-F238E27FC236}">
                <a16:creationId xmlns:a16="http://schemas.microsoft.com/office/drawing/2014/main" id="{3137434B-3515-ED06-E752-90D82A0B8F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5176" y="229228"/>
            <a:ext cx="2347268" cy="825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147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ED9876-CDA0-526D-285B-BE5A92EA40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E823A41-2263-6EA2-6E50-DEDDBFB44F6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7B1C4C33-E0A2-0594-3C17-A661714E99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50603" y="354306"/>
            <a:ext cx="2494509" cy="669822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58E26EDC-BA08-6785-41CF-09F9AF7AD720}"/>
              </a:ext>
            </a:extLst>
          </p:cNvPr>
          <p:cNvSpPr/>
          <p:nvPr/>
        </p:nvSpPr>
        <p:spPr>
          <a:xfrm>
            <a:off x="265176" y="3773666"/>
            <a:ext cx="1069848" cy="1234772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77"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7FD0C7-D72A-1D95-BFD2-E2ACA862C21F}"/>
              </a:ext>
            </a:extLst>
          </p:cNvPr>
          <p:cNvSpPr txBox="1"/>
          <p:nvPr/>
        </p:nvSpPr>
        <p:spPr>
          <a:xfrm>
            <a:off x="3806456" y="4117399"/>
            <a:ext cx="5072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700" b="1" dirty="0">
                <a:solidFill>
                  <a:schemeClr val="bg1"/>
                </a:solidFill>
                <a:effectLst/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Meet Your New Surgical Team</a:t>
            </a:r>
            <a:br>
              <a:rPr lang="en-US" sz="1200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dirty="0">
                <a:solidFill>
                  <a:schemeClr val="bg1"/>
                </a:solidFill>
                <a:effectLst/>
                <a:latin typeface="Montserrat Medium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Now delivering 24/7 surgical coverage close to home.</a:t>
            </a:r>
          </a:p>
          <a:p>
            <a:pPr algn="r"/>
            <a:r>
              <a:rPr lang="en-US" sz="1350" dirty="0">
                <a:solidFill>
                  <a:schemeClr val="bg1"/>
                </a:solidFill>
                <a:effectLst/>
                <a:latin typeface="Montserrat Medium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Because when care stays local, communities thrive.</a:t>
            </a:r>
            <a:endParaRPr lang="en-US" sz="1350" dirty="0">
              <a:solidFill>
                <a:schemeClr val="bg1"/>
              </a:solidFill>
              <a:latin typeface="Montserrat Medium" pitchFamily="2" charset="77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971F38-6A2F-8D89-8DD7-210C41FC3BA8}"/>
              </a:ext>
            </a:extLst>
          </p:cNvPr>
          <p:cNvSpPr txBox="1"/>
          <p:nvPr/>
        </p:nvSpPr>
        <p:spPr>
          <a:xfrm>
            <a:off x="1451273" y="4391052"/>
            <a:ext cx="1385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1"/>
                </a:solidFill>
                <a:latin typeface="Montserrat SemiBold" pitchFamily="2" charset="77"/>
                <a:cs typeface="Arial" panose="020B0604020202020204" pitchFamily="34" charset="0"/>
              </a:rPr>
              <a:t>Bob Smith</a:t>
            </a:r>
          </a:p>
          <a:p>
            <a:r>
              <a:rPr lang="en-US" sz="1300" i="1" dirty="0">
                <a:solidFill>
                  <a:schemeClr val="bg1"/>
                </a:solidFill>
                <a:latin typeface="Montserrat" pitchFamily="2" charset="77"/>
                <a:cs typeface="Arial" panose="020B0604020202020204" pitchFamily="34" charset="0"/>
              </a:rPr>
              <a:t>Credentials….</a:t>
            </a:r>
          </a:p>
        </p:txBody>
      </p:sp>
    </p:spTree>
    <p:extLst>
      <p:ext uri="{BB962C8B-B14F-4D97-AF65-F5344CB8AC3E}">
        <p14:creationId xmlns:p14="http://schemas.microsoft.com/office/powerpoint/2010/main" val="24924543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D25D1B-5AD0-EEE2-AFA0-8C6685A64A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C6F8711-53EA-EC80-8E1E-E1498A7EF7D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90CB4203-A565-B5A1-38E7-96D50881BE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50603" y="354306"/>
            <a:ext cx="2494509" cy="669822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3E235A52-639D-609A-3E76-B3A4BF58E683}"/>
              </a:ext>
            </a:extLst>
          </p:cNvPr>
          <p:cNvSpPr/>
          <p:nvPr/>
        </p:nvSpPr>
        <p:spPr>
          <a:xfrm>
            <a:off x="265176" y="3823511"/>
            <a:ext cx="1161288" cy="1110996"/>
          </a:xfrm>
          <a:prstGeom prst="ellipse">
            <a:avLst/>
          </a:prstGeom>
          <a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8FAD9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D9E8E0E-C0EF-1194-0E34-BE812E1977B3}"/>
              </a:ext>
            </a:extLst>
          </p:cNvPr>
          <p:cNvSpPr txBox="1"/>
          <p:nvPr/>
        </p:nvSpPr>
        <p:spPr>
          <a:xfrm>
            <a:off x="3806456" y="4117399"/>
            <a:ext cx="5072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700" b="1" dirty="0">
                <a:solidFill>
                  <a:schemeClr val="bg1"/>
                </a:solidFill>
                <a:effectLst/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Meet Your New Surgical Team</a:t>
            </a:r>
            <a:br>
              <a:rPr lang="en-US" sz="1200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dirty="0">
                <a:solidFill>
                  <a:schemeClr val="bg1"/>
                </a:solidFill>
                <a:effectLst/>
                <a:latin typeface="Montserrat Medium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Now delivering 24/7 surgical coverage close to home.</a:t>
            </a:r>
          </a:p>
          <a:p>
            <a:pPr algn="r"/>
            <a:r>
              <a:rPr lang="en-US" sz="1350" dirty="0">
                <a:solidFill>
                  <a:schemeClr val="bg1"/>
                </a:solidFill>
                <a:effectLst/>
                <a:latin typeface="Montserrat Medium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Because when care stays local, communities thrive.</a:t>
            </a:r>
            <a:endParaRPr lang="en-US" sz="1350" dirty="0">
              <a:solidFill>
                <a:schemeClr val="bg1"/>
              </a:solidFill>
              <a:latin typeface="Montserrat Medium" pitchFamily="2" charset="77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0918CAC-3C73-C530-AAC3-9423245A8CD8}"/>
              </a:ext>
            </a:extLst>
          </p:cNvPr>
          <p:cNvSpPr txBox="1"/>
          <p:nvPr/>
        </p:nvSpPr>
        <p:spPr>
          <a:xfrm>
            <a:off x="1559880" y="4187693"/>
            <a:ext cx="1385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1"/>
                </a:solidFill>
                <a:latin typeface="Montserrat SemiBold" pitchFamily="2" charset="77"/>
                <a:cs typeface="Arial" panose="020B0604020202020204" pitchFamily="34" charset="0"/>
              </a:rPr>
              <a:t>Bob Smith</a:t>
            </a:r>
          </a:p>
          <a:p>
            <a:r>
              <a:rPr lang="en-US" sz="1300" i="1" dirty="0">
                <a:solidFill>
                  <a:schemeClr val="bg1"/>
                </a:solidFill>
                <a:latin typeface="Montserrat" pitchFamily="2" charset="77"/>
                <a:cs typeface="Arial" panose="020B0604020202020204" pitchFamily="34" charset="0"/>
              </a:rPr>
              <a:t>Credentials….</a:t>
            </a:r>
          </a:p>
        </p:txBody>
      </p:sp>
    </p:spTree>
    <p:extLst>
      <p:ext uri="{BB962C8B-B14F-4D97-AF65-F5344CB8AC3E}">
        <p14:creationId xmlns:p14="http://schemas.microsoft.com/office/powerpoint/2010/main" val="13783095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D370A-C772-BEFD-9548-E6A4423991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078E91F-1433-CBD5-1646-27A69F40F69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C7077748-72CD-1BC6-57AC-F4E564C026E0}"/>
              </a:ext>
            </a:extLst>
          </p:cNvPr>
          <p:cNvSpPr/>
          <p:nvPr/>
        </p:nvSpPr>
        <p:spPr>
          <a:xfrm>
            <a:off x="100584" y="4121343"/>
            <a:ext cx="1231513" cy="1231513"/>
          </a:xfrm>
          <a:prstGeom prst="ellipse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3644684-BE60-2036-9FA9-CD478D3A1B99}"/>
              </a:ext>
            </a:extLst>
          </p:cNvPr>
          <p:cNvSpPr txBox="1"/>
          <p:nvPr/>
        </p:nvSpPr>
        <p:spPr>
          <a:xfrm>
            <a:off x="3806456" y="4117399"/>
            <a:ext cx="5072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700" b="1" dirty="0">
                <a:solidFill>
                  <a:schemeClr val="bg1"/>
                </a:solidFill>
                <a:effectLst/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Meet Your New Surgical Team</a:t>
            </a:r>
            <a:br>
              <a:rPr lang="en-US" sz="1200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dirty="0">
                <a:solidFill>
                  <a:schemeClr val="bg1"/>
                </a:solidFill>
                <a:effectLst/>
                <a:latin typeface="Montserrat Medium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Now delivering 24/7 surgical coverage close to home.</a:t>
            </a:r>
          </a:p>
          <a:p>
            <a:pPr algn="r"/>
            <a:r>
              <a:rPr lang="en-US" sz="1350" dirty="0">
                <a:solidFill>
                  <a:schemeClr val="bg1"/>
                </a:solidFill>
                <a:effectLst/>
                <a:latin typeface="Montserrat Medium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Because when care stays local, communities thrive.</a:t>
            </a:r>
            <a:endParaRPr lang="en-US" sz="1350" dirty="0">
              <a:solidFill>
                <a:schemeClr val="bg1"/>
              </a:solidFill>
              <a:latin typeface="Montserrat Medium" pitchFamily="2" charset="77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5CCBB68-A480-CE32-1DC2-099F9965585B}"/>
              </a:ext>
            </a:extLst>
          </p:cNvPr>
          <p:cNvSpPr txBox="1"/>
          <p:nvPr/>
        </p:nvSpPr>
        <p:spPr>
          <a:xfrm>
            <a:off x="1451273" y="4391052"/>
            <a:ext cx="1385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1"/>
                </a:solidFill>
                <a:latin typeface="Montserrat SemiBold" pitchFamily="2" charset="77"/>
                <a:cs typeface="Arial" panose="020B0604020202020204" pitchFamily="34" charset="0"/>
              </a:rPr>
              <a:t>Bob Smith</a:t>
            </a:r>
          </a:p>
          <a:p>
            <a:r>
              <a:rPr lang="en-US" sz="1300" i="1" dirty="0">
                <a:solidFill>
                  <a:schemeClr val="bg1"/>
                </a:solidFill>
                <a:latin typeface="Montserrat" pitchFamily="2" charset="77"/>
                <a:cs typeface="Arial" panose="020B0604020202020204" pitchFamily="34" charset="0"/>
              </a:rPr>
              <a:t>Credentials….</a:t>
            </a:r>
          </a:p>
        </p:txBody>
      </p:sp>
      <p:pic>
        <p:nvPicPr>
          <p:cNvPr id="8" name="Picture 7" descr="A black and blue logo&#10;&#10;AI-generated content may be incorrect.">
            <a:extLst>
              <a:ext uri="{FF2B5EF4-FFF2-40B4-BE49-F238E27FC236}">
                <a16:creationId xmlns:a16="http://schemas.microsoft.com/office/drawing/2014/main" id="{015A0196-1FF1-0BD4-FEE5-AFF6A791F4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1372" y="256660"/>
            <a:ext cx="2347268" cy="825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0779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46D7AB5D2FA1A41963DC157AEE512FA" ma:contentTypeVersion="25" ma:contentTypeDescription="Create a new document." ma:contentTypeScope="" ma:versionID="1e0cb61f54cc001b2ff341c1eb139d8a">
  <xsd:schema xmlns:xsd="http://www.w3.org/2001/XMLSchema" xmlns:xs="http://www.w3.org/2001/XMLSchema" xmlns:p="http://schemas.microsoft.com/office/2006/metadata/properties" xmlns:ns2="5a347dbb-0562-4823-b25c-a4634986f0c1" xmlns:ns3="4e3cd7ac-3d4a-4129-8394-0e3f6c56590b" targetNamespace="http://schemas.microsoft.com/office/2006/metadata/properties" ma:root="true" ma:fieldsID="d2277bf05bdd1ca056cba8e332caf8c6" ns2:_="" ns3:_="">
    <xsd:import namespace="5a347dbb-0562-4823-b25c-a4634986f0c1"/>
    <xsd:import namespace="4e3cd7ac-3d4a-4129-8394-0e3f6c56590b"/>
    <xsd:element name="properties">
      <xsd:complexType>
        <xsd:sequence>
          <xsd:element name="documentManagement">
            <xsd:complexType>
              <xsd:all>
                <xsd:element ref="ns2:MigrationWizId" minOccurs="0"/>
                <xsd:element ref="ns2:MigrationWizIdPermissions" minOccurs="0"/>
                <xsd:element ref="ns2:MigrationWizIdVersion" minOccurs="0"/>
                <xsd:element ref="ns2:MigrationWizIdPermissionLevels" minOccurs="0"/>
                <xsd:element ref="ns2:MigrationWizIdDocumentLibraryPermissions" minOccurs="0"/>
                <xsd:element ref="ns2:MigrationWizIdSecurityGroups" minOccurs="0"/>
                <xsd:element ref="ns2:lcf76f155ced4ddcb4097134ff3c332f0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1" minOccurs="0"/>
                <xsd:element ref="ns2:lcf76f155ced4ddcb4097134ff3c332f2" minOccurs="0"/>
                <xsd:element ref="ns2:lcf76f155ced4ddcb4097134ff3c332f3" minOccurs="0"/>
                <xsd:element ref="ns2:lcf76f155ced4ddcb4097134ff3c332f4" minOccurs="0"/>
                <xsd:element ref="ns2:lcf76f155ced4ddcb4097134ff3c332f5" minOccurs="0"/>
                <xsd:element ref="ns2:lcf76f155ced4ddcb4097134ff3c332f6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347dbb-0562-4823-b25c-a4634986f0c1" elementFormDefault="qualified">
    <xsd:import namespace="http://schemas.microsoft.com/office/2006/documentManagement/types"/>
    <xsd:import namespace="http://schemas.microsoft.com/office/infopath/2007/PartnerControls"/>
    <xsd:element name="MigrationWizId" ma:index="8" nillable="true" ma:displayName="MigrationWizId" ma:internalName="MigrationWizId">
      <xsd:simpleType>
        <xsd:restriction base="dms:Text"/>
      </xsd:simpleType>
    </xsd:element>
    <xsd:element name="MigrationWizIdPermissions" ma:index="9" nillable="true" ma:displayName="MigrationWizIdPermissions" ma:internalName="MigrationWizIdPermissions">
      <xsd:simpleType>
        <xsd:restriction base="dms:Text"/>
      </xsd:simpleType>
    </xsd:element>
    <xsd:element name="MigrationWizIdVersion" ma:index="10" nillable="true" ma:displayName="MigrationWizIdVersion" ma:internalName="MigrationWizIdVersion">
      <xsd:simpleType>
        <xsd:restriction base="dms:Text"/>
      </xsd:simpleType>
    </xsd:element>
    <xsd:element name="MigrationWizIdPermissionLevels" ma:index="11" nillable="true" ma:displayName="MigrationWizIdPermissionLevels" ma:internalName="MigrationWizIdPermissionLevels">
      <xsd:simpleType>
        <xsd:restriction base="dms:Text"/>
      </xsd:simpleType>
    </xsd:element>
    <xsd:element name="MigrationWizIdDocumentLibraryPermissions" ma:index="12" nillable="true" ma:displayName="MigrationWizIdDocumentLibraryPermissions" ma:internalName="MigrationWizIdDocumentLibraryPermissions">
      <xsd:simpleType>
        <xsd:restriction base="dms:Text"/>
      </xsd:simpleType>
    </xsd:element>
    <xsd:element name="MigrationWizIdSecurityGroups" ma:index="13" nillable="true" ma:displayName="MigrationWizIdSecurityGroups" ma:internalName="MigrationWizIdSecurityGroups">
      <xsd:simpleType>
        <xsd:restriction base="dms:Text"/>
      </xsd:simpleType>
    </xsd:element>
    <xsd:element name="lcf76f155ced4ddcb4097134ff3c332f0" ma:index="14" nillable="true" ma:displayName="Image Tags_0" ma:hidden="true" ma:internalName="lcf76f155ced4ddcb4097134ff3c332f0" ma:readOnly="false">
      <xsd:simpleType>
        <xsd:restriction base="dms:Note"/>
      </xsd:simpleType>
    </xsd:element>
    <xsd:element name="MediaServiceMetadata" ma:index="1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6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1" ma:index="23" nillable="true" ma:displayName="Image Tags_0" ma:hidden="true" ma:internalName="lcf76f155ced4ddcb4097134ff3c332f1" ma:readOnly="false">
      <xsd:simpleType>
        <xsd:restriction base="dms:Note"/>
      </xsd:simpleType>
    </xsd:element>
    <xsd:element name="lcf76f155ced4ddcb4097134ff3c332f2" ma:index="24" nillable="true" ma:displayName="Image Tags_0" ma:hidden="true" ma:internalName="lcf76f155ced4ddcb4097134ff3c332f2" ma:readOnly="false">
      <xsd:simpleType>
        <xsd:restriction base="dms:Note"/>
      </xsd:simpleType>
    </xsd:element>
    <xsd:element name="lcf76f155ced4ddcb4097134ff3c332f3" ma:index="25" nillable="true" ma:displayName="Image Tags_0" ma:hidden="true" ma:internalName="lcf76f155ced4ddcb4097134ff3c332f3" ma:readOnly="false">
      <xsd:simpleType>
        <xsd:restriction base="dms:Note"/>
      </xsd:simpleType>
    </xsd:element>
    <xsd:element name="lcf76f155ced4ddcb4097134ff3c332f4" ma:index="26" nillable="true" ma:displayName="Image Tags_0" ma:hidden="true" ma:internalName="lcf76f155ced4ddcb4097134ff3c332f4" ma:readOnly="false">
      <xsd:simpleType>
        <xsd:restriction base="dms:Note"/>
      </xsd:simpleType>
    </xsd:element>
    <xsd:element name="lcf76f155ced4ddcb4097134ff3c332f5" ma:index="27" nillable="true" ma:displayName="Image Tags_0" ma:hidden="true" ma:internalName="lcf76f155ced4ddcb4097134ff3c332f5" ma:readOnly="false">
      <xsd:simpleType>
        <xsd:restriction base="dms:Note"/>
      </xsd:simpleType>
    </xsd:element>
    <xsd:element name="lcf76f155ced4ddcb4097134ff3c332f6" ma:index="28" nillable="true" ma:displayName="Image Tags_0" ma:hidden="true" ma:internalName="lcf76f155ced4ddcb4097134ff3c332f6" ma:readOnly="false">
      <xsd:simpleType>
        <xsd:restriction base="dms:Note"/>
      </xsd:simpleType>
    </xsd:element>
    <xsd:element name="lcf76f155ced4ddcb4097134ff3c332f" ma:index="30" nillable="true" ma:taxonomy="true" ma:internalName="lcf76f155ced4ddcb4097134ff3c332f" ma:taxonomyFieldName="MediaServiceImageTags" ma:displayName="Image Tags" ma:readOnly="false" ma:fieldId="{5cf76f15-5ced-4ddc-b409-7134ff3c332f}" ma:taxonomyMulti="true" ma:sspId="3bab6c9d-ffce-4f13-9568-e5644df85c8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3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3cd7ac-3d4a-4129-8394-0e3f6c56590b" elementFormDefault="qualified">
    <xsd:import namespace="http://schemas.microsoft.com/office/2006/documentManagement/types"/>
    <xsd:import namespace="http://schemas.microsoft.com/office/infopath/2007/PartnerControls"/>
    <xsd:element name="TaxCatchAll" ma:index="31" nillable="true" ma:displayName="Taxonomy Catch All Column" ma:hidden="true" ma:list="{dc5d266b-80a0-4d6d-bd8f-db8128ba2ecc}" ma:internalName="TaxCatchAll" ma:showField="CatchAllData" ma:web="4e3cd7ac-3d4a-4129-8394-0e3f6c56590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igrationWizIdSecurityGroups xmlns="5a347dbb-0562-4823-b25c-a4634986f0c1" xsi:nil="true"/>
    <MigrationWizId xmlns="5a347dbb-0562-4823-b25c-a4634986f0c1" xsi:nil="true"/>
    <MigrationWizIdPermissions xmlns="5a347dbb-0562-4823-b25c-a4634986f0c1" xsi:nil="true"/>
    <MigrationWizIdDocumentLibraryPermissions xmlns="5a347dbb-0562-4823-b25c-a4634986f0c1" xsi:nil="true"/>
    <MigrationWizIdVersion xmlns="5a347dbb-0562-4823-b25c-a4634986f0c1" xsi:nil="true"/>
    <lcf76f155ced4ddcb4097134ff3c332f xmlns="5a347dbb-0562-4823-b25c-a4634986f0c1">
      <Terms xmlns="http://schemas.microsoft.com/office/infopath/2007/PartnerControls"/>
    </lcf76f155ced4ddcb4097134ff3c332f>
    <lcf76f155ced4ddcb4097134ff3c332f6 xmlns="5a347dbb-0562-4823-b25c-a4634986f0c1" xsi:nil="true"/>
    <lcf76f155ced4ddcb4097134ff3c332f5 xmlns="5a347dbb-0562-4823-b25c-a4634986f0c1" xsi:nil="true"/>
    <TaxCatchAll xmlns="4e3cd7ac-3d4a-4129-8394-0e3f6c56590b" xsi:nil="true"/>
    <lcf76f155ced4ddcb4097134ff3c332f4 xmlns="5a347dbb-0562-4823-b25c-a4634986f0c1" xsi:nil="true"/>
    <lcf76f155ced4ddcb4097134ff3c332f3 xmlns="5a347dbb-0562-4823-b25c-a4634986f0c1" xsi:nil="true"/>
    <MigrationWizIdPermissionLevels xmlns="5a347dbb-0562-4823-b25c-a4634986f0c1" xsi:nil="true"/>
    <lcf76f155ced4ddcb4097134ff3c332f2 xmlns="5a347dbb-0562-4823-b25c-a4634986f0c1" xsi:nil="true"/>
    <lcf76f155ced4ddcb4097134ff3c332f1 xmlns="5a347dbb-0562-4823-b25c-a4634986f0c1" xsi:nil="true"/>
    <lcf76f155ced4ddcb4097134ff3c332f0 xmlns="5a347dbb-0562-4823-b25c-a4634986f0c1" xsi:nil="true"/>
  </documentManagement>
</p:properties>
</file>

<file path=customXml/itemProps1.xml><?xml version="1.0" encoding="utf-8"?>
<ds:datastoreItem xmlns:ds="http://schemas.openxmlformats.org/officeDocument/2006/customXml" ds:itemID="{30698889-1756-4C8C-868D-96513D535AD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a347dbb-0562-4823-b25c-a4634986f0c1"/>
    <ds:schemaRef ds:uri="4e3cd7ac-3d4a-4129-8394-0e3f6c56590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FF33C31-A3CB-4307-BF95-8B6533D78EB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EF7F8CF-4DBE-459C-866D-DF87A36DCE41}">
  <ds:schemaRefs>
    <ds:schemaRef ds:uri="http://schemas.openxmlformats.org/package/2006/metadata/core-properties"/>
    <ds:schemaRef ds:uri="http://purl.org/dc/elements/1.1/"/>
    <ds:schemaRef ds:uri="4e3cd7ac-3d4a-4129-8394-0e3f6c56590b"/>
    <ds:schemaRef ds:uri="http://www.w3.org/XML/1998/namespace"/>
    <ds:schemaRef ds:uri="5a347dbb-0562-4823-b25c-a4634986f0c1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636</TotalTime>
  <Words>244</Words>
  <Application>Microsoft Macintosh PowerPoint</Application>
  <PresentationFormat>On-screen Show (16:9)</PresentationFormat>
  <Paragraphs>44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Aptos</vt:lpstr>
      <vt:lpstr>Aptos Display</vt:lpstr>
      <vt:lpstr>Arial</vt:lpstr>
      <vt:lpstr>Montserrat</vt:lpstr>
      <vt:lpstr>Montserrat Medium</vt:lpstr>
      <vt:lpstr>Montserrat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Judith Pelayo</dc:creator>
  <cp:lastModifiedBy>Brandy Riley</cp:lastModifiedBy>
  <cp:revision>105</cp:revision>
  <dcterms:created xsi:type="dcterms:W3CDTF">2025-05-12T18:16:40Z</dcterms:created>
  <dcterms:modified xsi:type="dcterms:W3CDTF">2025-10-16T12:14:02Z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0x010100346D7AB5D2FA1A41963DC157AEE512FA</vt:lpwstr>
  </property>
  <property fmtid="{D5CDD505-2E9C-101B-9397-08002B2CF9AE}" pid="3" name="MediaServiceImageTags">
    <vt:lpwstr/>
  </property>
</Properties>
</file>